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sldIdLst>
    <p:sldId id="256" r:id="rId2"/>
    <p:sldId id="414" r:id="rId3"/>
    <p:sldId id="413" r:id="rId4"/>
    <p:sldId id="415" r:id="rId5"/>
    <p:sldId id="416" r:id="rId6"/>
    <p:sldId id="446" r:id="rId7"/>
    <p:sldId id="336" r:id="rId8"/>
    <p:sldId id="417" r:id="rId9"/>
    <p:sldId id="337" r:id="rId10"/>
    <p:sldId id="448" r:id="rId11"/>
    <p:sldId id="447" r:id="rId12"/>
    <p:sldId id="449" r:id="rId13"/>
    <p:sldId id="421" r:id="rId14"/>
    <p:sldId id="422" r:id="rId15"/>
    <p:sldId id="427" r:id="rId16"/>
    <p:sldId id="425" r:id="rId17"/>
    <p:sldId id="424" r:id="rId18"/>
    <p:sldId id="428" r:id="rId19"/>
    <p:sldId id="426" r:id="rId20"/>
    <p:sldId id="445" r:id="rId21"/>
    <p:sldId id="423" r:id="rId22"/>
    <p:sldId id="401" r:id="rId23"/>
    <p:sldId id="365" r:id="rId24"/>
    <p:sldId id="370" r:id="rId25"/>
    <p:sldId id="375" r:id="rId26"/>
    <p:sldId id="404" r:id="rId27"/>
    <p:sldId id="406" r:id="rId28"/>
    <p:sldId id="384" r:id="rId29"/>
    <p:sldId id="439" r:id="rId30"/>
    <p:sldId id="440" r:id="rId31"/>
    <p:sldId id="442" r:id="rId32"/>
    <p:sldId id="408" r:id="rId33"/>
    <p:sldId id="409" r:id="rId34"/>
    <p:sldId id="443" r:id="rId35"/>
    <p:sldId id="444" r:id="rId36"/>
    <p:sldId id="435" r:id="rId37"/>
    <p:sldId id="433" r:id="rId38"/>
    <p:sldId id="385" r:id="rId39"/>
    <p:sldId id="436" r:id="rId40"/>
    <p:sldId id="429" r:id="rId41"/>
    <p:sldId id="43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92" autoAdjust="0"/>
  </p:normalViewPr>
  <p:slideViewPr>
    <p:cSldViewPr snapToGrid="0">
      <p:cViewPr varScale="1">
        <p:scale>
          <a:sx n="59" d="100"/>
          <a:sy n="59" d="100"/>
        </p:scale>
        <p:origin x="892" y="60"/>
      </p:cViewPr>
      <p:guideLst/>
    </p:cSldViewPr>
  </p:slideViewPr>
  <p:outlineViewPr>
    <p:cViewPr>
      <p:scale>
        <a:sx n="33" d="100"/>
        <a:sy n="33" d="100"/>
      </p:scale>
      <p:origin x="0" y="-15128"/>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4:11:40.411"/>
    </inkml:context>
    <inkml:brush xml:id="br0">
      <inkml:brushProperty name="width" value="0.35" units="cm"/>
      <inkml:brushProperty name="height" value="0.35" units="cm"/>
      <inkml:brushProperty name="color" value="#FFFFFF"/>
      <inkml:brushProperty name="ignorePressure" value="1"/>
    </inkml:brush>
  </inkml:definitions>
  <inkml:trace contextRef="#ctx0" brushRef="#br0">89 1,'1'19,"-1"0,-2 0,0 0,0-1,-2 1,0 0,-2-1,0 0,0 0,-5 5,15-31,-3 5,0 0,1 0,-1 0,1 1,-1-1,1 1,0-1,0 1,0-1,2-1,-22 44,12-26,-3 5,0 0,2 1,0 0,1 0,-2 18,8-35,-1 0,1 1,0-1,1 0,-1 0,1 1,-1-1,1 0,0 0,0 0,0 0,1 0,-1 0,1 0,-1 0,1-1,0 1,0-1,0 1,1-1,-1 0,0 0,1 0,0 0,-1 0,1 0,0-1,0 1,0-1,0 0,0 0,0 0,2 0,4 2,0-1,1-1,-1 0,1 0,-1-1,0 0,1 0,-1-1,1-1,-1 1,1-2,-2 1,-1 0,0-1,0 0,0 0,0-1,-1 0,1 0,-1 0,0-1,0 0,0 0,-1-1,0 1,0-2,1 0,-1-1,-1 0,0 0,0-1,0 1,-1-1,-1 1,1-1,-1 0,-1 0,1-5,1-26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1T01:48:30.191"/>
    </inkml:context>
    <inkml:brush xml:id="br0">
      <inkml:brushProperty name="width" value="0.35" units="cm"/>
      <inkml:brushProperty name="height" value="0.35" units="cm"/>
      <inkml:brushProperty name="color" value="#FFFFFF"/>
      <inkml:brushProperty name="ignorePressure" value="1"/>
    </inkml:brush>
  </inkml:definitions>
  <inkml:trace contextRef="#ctx0" brushRef="#br0">217 21,'-4'121,"-7"14,-3 43,14-168,-1 1,0 0,0-1,-1 1,-1-1,1 0,-2 0,1 0,-2 0,1 0,-1-1,-1 0,1 0,-4 2,9-10,-1 0,0 0,1 0,-1 0,0 0,0 0,0-1,0 1,0 0,0-1,0 1,0-1,0 1,0-1,0 1,0-1,-1 0,1 0,0 1,0-1,-1 0,2 0,-1-1,0 1,0 0,0-1,1 1,-1-1,0 1,0-1,1 1,-1-1,1 0,-1 1,0-1,1 0,-1 1,1-1,-1 0,1 0,0 0,-1 1,1-2,-2-4,0-1,0 0,1 0,0 1,0-1,0-3,-1-98,5-13,0 18,-6-33,3 125,-2 0,0 0,-2-7,4 16,0 0,-1 0,1 1,-1-1,1 0,-1 1,0-1,1 0,-1 1,0-1,0 1,0-1,0 1,-1 0,1-1,0 1,0 0,-1 0,1 0,-1 0,1 0,-1 0,0 0,1 0,-2 1,2 0,1 0,-1 0,0 0,0 0,0 1,1-1,-1 0,0 0,0 1,1-1,-1 1,0-1,1 1,-1-1,0 1,1-1,-1 1,1 0,-1-1,1 1,-1 0,1-1,-1 1,1 0,0 0,0 0,-1-1,1 1,0 0,-6 26,5-26,-1 27,0 0,2 24,1-29,-1-1,-1 0,-1 0,-2 1,0 2,-2-1,1 1,1 0,0 20,4-252,1 86,-1 94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1T01:48:31.799"/>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93,'5'0,"7"0,7 0,6 0,8 0,5-6,6-6,0-1,-1 1,-3 3,-8-3,-5 1,-1 3,0 2,-5 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1T01:48:34.737"/>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1,'65'0,"19"-1,52 8,-106-4,-1 2,-1 1,1 1,-1 1,0 2,14 7,4 7,-2 2,-1 2,36 31,15 10,-41-31,-21-14,17 9,-38-26,0-1,0-1,0 0,1 0,0-1,10 2,26 0,1-1,0-3,0-2,28-4,-4 1,-50 2,10 1,1-3,16-2,-39 3,0-1,0 0,0 0,-1-1,0-1,1 1,-1-2,-1 1,5-4,104-68,-115 75,1-1,21-15,-24 17,-1 0,1 1,-1-1,1 1,-1-1,1 1,-1-1,0 0,0 1,1-1,-1 0,0 1,0-1,0 0,0 0,1 1,-1-1,0 0,-1 1,1-1,0 0,0 0,0 1,0-1,0 0,-1 1,1-1,0 0,-1 1,1-1,0 0,-1 1,1-1,-1 1,1-1,-1 1,1-1,-1 1,1-1,-1 1,-4-4,0 0,-1 1,0 0,1 0,-1 0,0 0,0 1,-1 0,-60-15,45 12,-354-79,194 50,-24 6,84 20,83 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1T01:51:05.082"/>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1T01:51:06.873"/>
    </inkml:context>
    <inkml:brush xml:id="br0">
      <inkml:brushProperty name="width" value="0.35" units="cm"/>
      <inkml:brushProperty name="height" value="0.35" units="cm"/>
      <inkml:brushProperty name="color" value="#FFFFFF"/>
      <inkml:brushProperty name="ignorePressure" value="1"/>
    </inkml:brush>
  </inkml:definitions>
  <inkml:trace contextRef="#ctx0" brushRef="#br0">2020 368,'-320'2,"-662"-17,876 8,-54-13,118 13,0-3,1-1,0-2,1-1,-9-7,-8-2,-15-7,65 27,0-1,1 0,-1-1,1 0,0 1,0-2,0 1,-1-3,6 7,0 1,1-1,-1 0,0 0,0 0,1-1,-1 1,0 0,1 0,-1 0,1 0,-1-1,1 1,0 0,0 0,-1-1,1 1,0 0,0-1,0 1,0 0,1-1,-1 1,0-1,1 1,0 0,0-1,0 1,0 0,0 0,0 0,0 0,0 0,1 0,-1 0,0 0,1 0,-1 0,1 1,-1-1,1 1,0-1,7-2,0 1,0 0,0 1,0 0,0 1,8 0,21 3,-1 3,0 1,0 1,0 3,12 6,-6-4,144 42,1-7,155 15,-87-36,0-12,238-17,-435 1,-59 1,1 0,-1 0,1 0,-1 0,1 0,0 0,-1 0,1 0,-1 0,1 0,-1 0,1 0,0 0,-1 1,1-1,-1 0,1 0,-1 1,1-1,-1 0,1 1,-1-1,0 0,1 1,-1-1,1 1,-1-1,0 1,0-1,1 1,-1-1,0 1,0-1,1 1,-1-1,0 1,0-1,0 1,0 0,0 0,-1 0,0 0,1 1,-1-1,0 0,0 0,0 0,0 0,0 0,0 0,0 0,0-1,0 1,0 0,-1-1,1 1,0 0,-1-1,-20 9,0-2,0 0,-1-2,1 0,-2-2,-127 12,-167-2,-135-18,338-2,0-6,1-4,1-6,2-4,-3-6,100 29,8 2,-1 0,0 0,0 0,1-1,-1 0,1 0,0-1,0 1,0-1,-4-4,9 7,1 0,-1 0,0 0,0 0,1 0,-1 0,1 0,-1 0,1 0,-1 0,1 0,0 0,-1 0,1 0,0-1,0 1,0 0,0 0,0 0,0 0,0-1,0 1,0 0,1 0,0-2,0 1,0 0,0 0,1-1,-1 1,1 0,0 0,0 0,-1 0,1 1,0-1,2 0,15-11,1 2,1 0,-1 2,2 0,-1 1,1 1,16-2,26-6,-1 4,2 2,34 0,199 6,-35 16,-1 11,228 52,-405-61,-136-18,0-2,-39-10,39 6,-20 0,32 4,1-1,-8-3,43 8,0 0,0 1,1-1,-1 0,1 0,-1 0,1-1,-1 1,1-1,0 1,0-1,0 0,0 0,0 0,0 0,0 0,1 0,-1-1,0 1,2 0,0 0,-1 0,1 0,0 0,0 0,0 1,0-1,0 0,0 0,0 0,1 0,-1 0,1 0,-1 0,1 1,0-1,0 0,0 0,0 1,0-1,0 1,0-1,1 1,-1-1,0 1,1 0,-1-1,1 1,9-8,1 0,0 0,0 2,1-1,0 2,0-1,1 2,0 0,6-1,13-3,1 1,0 2,23-1,-4 4,1 3,-1 1,16 5,158 25,-193-25,22 3,0 2,23 10,-15 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1T01:51:09.703"/>
    </inkml:context>
    <inkml:brush xml:id="br0">
      <inkml:brushProperty name="width" value="0.35" units="cm"/>
      <inkml:brushProperty name="height" value="0.35" units="cm"/>
      <inkml:brushProperty name="color" value="#FFFFFF"/>
      <inkml:brushProperty name="ignorePressure" value="1"/>
    </inkml:brush>
  </inkml:definitions>
  <inkml:trace contextRef="#ctx0" brushRef="#br0">63 1,'-1'7,"0"0,0 1,-1-1,0 0,-2 7,-5 16,-7 56,3 1,5 0,2 0,7 77,14-53,-8-67,-2 0,-1 7,-5 34,0-37,3 30,-2-76,0-1,0 1,0-1,1 0,-1 1,0-1,1 0,-1 1,1-1,-1 0,1 0,-1 1,1-1,0 0,0 0,0 0,0 0,-1 0,1-1,0 0,-1 1,1-1,-1 0,1 0,0 0,-1 0,1 1,0-1,-1 0,1 0,0 0,-1 0,1-1,0 1,-1 0,1 0,0 0,-1 0,1-1,-1 1,1 0,0-1,4-2,0-1,0 1,0-1,0 0,-1-1,3-3,45-55,-3-2,-3-2,11-27,-23 39,-15 26,-3 5,0-1,-2-1,-1 0,-1-1,2-10,-13 35,0 1,-1-1,0 1,1-1,-1 1,0-1,0 0,0 1,0-1,0 1,0-1,-1 1,1-1,0 0,-1 1,1-1,-1 1,0 0,1-1,-1 1,0-1,0 1,0 0,-1-1,0 0,1 1,-1 0,-1-1,1 1,0 0,0 0,0 0,0 1,-1-1,1 0,0 1,-1-1,1 1,-11-1,1 1,0 0,0 0,0 1,-6 2,15-2,-1-1,1 1,0 0,-1 0,1 0,0 0,0 1,0-1,0 1,0 0,0 0,1 0,-1 0,0 0,1 1,0-1,0 1,-1 0,1 0,-1 3,0-1,1 1,0-1,0 1,0 0,1 0,0 0,0-1,0 1,1 3,-2 23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1T01:51:13.388"/>
    </inkml:context>
    <inkml:brush xml:id="br0">
      <inkml:brushProperty name="width" value="0.35" units="cm"/>
      <inkml:brushProperty name="height" value="0.35" units="cm"/>
      <inkml:brushProperty name="color" value="#FFFFFF"/>
      <inkml:brushProperty name="ignorePressure" value="1"/>
    </inkml:brush>
  </inkml:definitions>
  <inkml:trace contextRef="#ctx0" brushRef="#br0">100 499,'0'-2,"-1"0,0 0,0 0,0 0,0 1,0-1,-1 0,1 0,0 1,-1-1,1 1,-1-1,1 1,-1 0,0-1,0 1,0 0,0 0,0 0,-7-4,4 1,1-1,-1 1,1-1,0 0,0 0,0 0,1 0,0-1,0 1,0-1,1 0,0 0,0 0,0 0,1 0,-1-2,-1-16,1-1,0 1,3-16,-1 7,-2-20,0 23,2 0,1 0,4-28,-5 57,1-1,-1 1,0 0,0 0,0 0,1-1,-1 1,1 0,-1 0,1 0,-1 0,1 0,0 0,-1 0,1 0,0 0,0 0,0 0,0 0,0 1,-1 0,1 0,0 0,-1 0,1 0,-1 0,1 0,0 0,-1 0,1 0,-1 0,1 0,-1 1,1-1,0 0,-1 0,1 1,-1-1,1 0,-1 1,1-1,-1 0,1 1,-1-1,0 1,1-1,2 4,0 0,0-1,-1 1,1 0,-1 0,0 1,0-1,1 3,2 12,-3-11,1 1,-1-1,2 0,-1 0,1 0,0 0,4 4,106 137,22 30,-127-166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1T01:51:16.157"/>
    </inkml:context>
    <inkml:brush xml:id="br0">
      <inkml:brushProperty name="width" value="0.35" units="cm"/>
      <inkml:brushProperty name="height" value="0.35" units="cm"/>
      <inkml:brushProperty name="color" value="#FFFFFF"/>
      <inkml:brushProperty name="ignorePressure" value="1"/>
    </inkml:brush>
  </inkml:definitions>
  <inkml:trace contextRef="#ctx0" brushRef="#br0">1977 224,'200'46,"44"7,264 20,116 22,-621-95,0 1,1-1,-1 1,0 0,1 0,-1 0,0 1,3 1,-14 0,-18-1,-458 1,288-5,-59-1,-377-22,-484-87,843 69,-67-18,206 35,111 22,15 3,0 0,0 0,0-1,0 0,0 0,1-1,-1 0,1-1,-7-3,13 6,0 0,0 0,0 1,0-1,0 0,1 0,-1 0,0 0,0 0,1 0,-1 0,0 0,1 0,-1 0,1 0,0-1,-1 1,1 0,0 0,0-1,0 1,-1 0,1 0,1-1,-1 0,1 0,-1 0,1 0,0 0,0 0,0 0,0 0,0 1,1-1,-1 1,0-1,1 1,-1-1,1 1,4-4,0 0,1 1,-1 0,1 0,0 1,0 0,6-2,21-3,-1 2,1 1,0 2,1 1,13 2,-17-1,145 3,172 23,172 48,-439-60,0-4,0-3,1-3,55-7,47-12,1 9,0 8,1 8,-45 4,72 20,-161-20,-52-13,0 0,0 0,1 0,-1 0,0 0,0 0,0 0,0 0,0 0,0 0,1 0,-1 0,0 0,0 0,0 0,0 0,0 0,0 1,0-1,1 0,-1 0,0 0,0 0,0 0,0 0,0 0,0 0,0 1,0-1,0 0,0 0,0 0,0 0,1 0,-1 0,0 0,0 1,0-1,0 0,0 0,0 0,0 0,0 0,0 1,0-1,0 0,-1 0,1 0,0 0,0 0,0 0,0 0,0 1,0-1,0 0,0 0,0 0,0 0,0 0,-17 4,-65 3,-71-5,142-2,-186-7,-137-23,-203-50,211 39,295 38,21 2,7 1,0 0,0 0,-1 0,1 0,0-1,0 0,-1 0,1 0,0 0,0 0,0-1,0 1,-2-2,5 3,0-1,0 1,0 0,0-1,-1 1,1 0,0-1,0 1,0 0,0-1,0 1,0 0,0 0,0-1,0 1,0 0,0-1,0 1,0 0,0-1,0 1,1 0,-1-1,0 1,0 0,0-1,0 1,1 0,-1 0,0-1,0 1,1 0,-1 0,0 0,0-1,1 1,-1 0,0 0,11-8,0 0,1 2,0-1,0 1,0 1,1 0,9-2,-6 1,16-4,1 1,0 2,0 1,0 1,17 2,56 0,8 5,-19 0,-1-2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3:52:30.374"/>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3:52:31.462"/>
    </inkml:context>
    <inkml:brush xml:id="br0">
      <inkml:brushProperty name="width" value="0.35" units="cm"/>
      <inkml:brushProperty name="height" value="0.35" units="cm"/>
      <inkml:brushProperty name="color" value="#FFFFFF"/>
      <inkml:brushProperty name="ignorePressure" value="1"/>
    </inkml:brush>
  </inkml:definitions>
  <inkml:trace contextRef="#ctx0" brushRef="#br0">315 148,'-55'1,"13"0,-19-2,49 0,1 0,-1-1,0-1,1 1,0-2,0 0,-4-2,10 4,0-1,1 0,0-1,-1 1,1-1,1 1,-1-1,1 0,-1-1,1 1,0-1,0 1,1-1,-1-1,2 5,0-1,1 0,-1 0,0 1,1-1,-1 0,1 0,-1 0,1 0,0 1,0-1,0 0,0 0,0 0,0 0,1 0,-1 0,1 1,-1-1,1 0,0 0,-1 0,1 1,0-1,0 1,0-1,1 0,-1 1,0 0,0-1,1 1,-1 0,1 0,-1 0,1 0,0 0,-1 0,1 0,1 0,-1 0,-1 1,0-1,1 1,-1-1,1 1,-1 0,0 0,1 0,-1 0,1 0,-1 0,1 0,-1 0,1 1,-1-1,0 0,1 1,-1-1,0 1,1 0,-1-1,0 1,0 0,0 0,1 0,-1 0,0 0,0 0,0 1,4 4,-1 0,0 0,0 0,0 1,0 3,6 9,-7-14,0-1,1 1,-1-1,1 1,0-1,1 0,-1 0,1-1,0 0,-1 1,1-1,1-1,0 1,6 2,-1-1,1-1,1 1,-1-2,6 1,25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3:52:33.060"/>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1,'1'66,"2"1,7 36,2-4,-7-45,7 21,-10-67,0 0,0 1,1-1,0 0,0-1,1 1,0-1,1 1,-1-1,5 4,-5-7,1 1,-1 0,2-1,-1 0,0 0,1-1,-1 1,1-1,0 0,0-1,1 0,-1 1,7 0,6 1,1-1,0 0,0-2,0 0,3-1,-16 0,0 0,-1-1,1 0,0 0,-1 0,1-1,-1 0,0-1,0 1,1-1,-1 0,-1 0,1-1,-1 0,1 0,-1 0,0-1,-2 2,-1 0,0 1,0-1,0 0,0 0,0 0,-1-1,1 1,-1 0,0 0,0-1,0 1,-1-1,1 1,-1-1,0 1,0-1,0 1,0-1,0 1,-1-1,0 1,0 0,0-1,0 1,-1-2,-1-2,-1 1,1 1,-1-1,-1 0,1 1,-1 0,0 0,0 0,0 1,-1-1,1 1,-1 1,-1-1,-7-4,-2-1,1 0,0-2,-4-3,14 10,0 0,0-1,1 0,0 0,0-1,0 1,0-1,1 0,0 0,-2-6,2 6,1 0,0 0,0 0,1-1,-1 1,1-1,1 1,-1-1,1 1,0-1,1 1,-1-1,1 1,1-1,-1 1,1 0,0-1,1 1,-1 0,1 0,0 1,1-1,-1 1,1-1,0 1,1 0,-1 1,1-1,0 1,0 0,2-2,6-2,0 0,0 1,11-5,41-13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3:52:35.297"/>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2,'843'0,"-976"-1,-170 3,290-2,-1 1,1 0,0 2,0-1,0 1,0 1,-9 4,16-5,0 0,1 0,-1 0,1 1,0 0,0 0,0 0,1 1,0-1,-1 1,2 0,-1 0,0 1,1-1,0 1,1 0,-1 1,-1 2,1 1,0 0,1 0,0 0,0 0,1 0,1 0,0 0,0 0,1 0,0 0,2 10,-1-14,0 0,-1 0,2 0,-1-1,1 1,0-1,0 1,0-1,1 0,0 0,0-1,0 1,0-1,1 0,0 0,0 0,0-1,0 0,0 0,1 0,3 1,2-1,0 1,0-2,0 0,0 0,0-1,0 0,1-1,-1 0,11-2,-7-1,0 1,0-2,0 0,0-1,-1 0,0-1,1-1,-5 1,-1 0,-1 0,1-1,-1 0,-1 0,1-1,-1 0,2-3,1-2,-1-1,0 0,-1 0,0 0,-1-2,3-11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4T03:52:46.176"/>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1T01:48:14.312"/>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1T01:48:20.640"/>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1T01:48:24.344"/>
    </inkml:context>
    <inkml:brush xml:id="br0">
      <inkml:brushProperty name="width" value="0.35" units="cm"/>
      <inkml:brushProperty name="height" value="0.35" units="cm"/>
      <inkml:brushProperty name="color" value="#FFFFFF"/>
      <inkml:brushProperty name="ignorePressure" value="1"/>
    </inkml:brush>
  </inkml:definitions>
  <inkml:trace contextRef="#ctx0" brushRef="#br0">226 1,'-5'1,"1"0,0 0,0 1,0-1,0 1,0 0,0 0,1 0,-1 1,1-1,-3 3,-5 3,6-4,0-1,1 1,-1 0,1 0,-2 2,5-5,1-1,-1 1,1-1,-1 1,1-1,-1 1,1 0,-1-1,1 1,0 0,-1-1,1 1,0 0,0-1,-1 1,1 0,0-1,0 1,0 0,0-1,0 1,0 0,0 0,0-1,0 1,1 0,-1-1,0 1,0 0,1-1,-1 1,0 0,1-1,-1 1,0 0,1-1,-1 1,1-1,-1 1,1-1,-1 1,1-1,0 0,-1 1,1-1,-1 1,1-1,0 0,0 0,5 3,1-1,0 0,0 0,0-1,0 0,0 0,4-1,56-1,-34 0,-6 0,-1 2,1 1,-1 1,18 5,-35-6,1 1,-1 0,0 0,0 0,0 1,-1 1,1 0,-1 0,0 0,-1 1,1 0,-1 1,0-1,3 5,-8-8,1 1,-1 0,0-1,0 1,0 0,0 0,-1 0,1 0,-1 1,0 0,-1-3,0 0,1 0,-1 0,0 0,0 0,-1 0,1-1,0 1,-1 0,1 0,-1 0,1 0,-1-1,0 1,0 0,0 0,0-1,0 1,0-1,0 1,-1-1,1 0,-1 1,0 0,-5 2,0 1,0-2,-1 1,1-1,-1 0,0 0,1-1,-1 0,-4 0,-22 2,-22 1,41-4,-130 5,-106-11,532 3,788 2,-1033-3,-1-1,1-1,-1-2,0-2,28-11,-24 7,0 3,1 0,-1 3,23-1,106 9,-91 1,-76-2,-1-1,1 1,-1 0,1 0,-1 0,0 0,1 0,-1 0,1 0,-1 0,1 0,-1 1,0-1,1 0,-1 0,1 0,-1 0,0 1,1-1,-1 0,1 0,-1 1,0-1,1 0,-1 0,0 1,0-1,1 0,-1 1,0-1,0 1,1-1,-1 0,0 1,0-1,0 2,0-1,-1 0,1 0,0 0,-1 0,1 0,-1 0,1 0,-1 0,1 0,-1 0,0 0,0 0,-29 28,6-12,0-1,-2-2,0 0,0-2,-1-1,-8 2,4-1,-5-1,30-10,0 0,-1 1,1-1,0 1,1 1,-1-1,0 1,1 0,-1 1,1-1,0 1,4-3,1-1,0 1,0-1,0 1,0-1,0 1,0-1,0 1,0 0,0-1,0 1,0-1,0 1,0-1,0 1,0-1,0 1,1-1,-1 1,0-1,0 1,1-1,-1 1,0-1,1 1,-1-1,0 1,1-1,-1 0,1 1,-1-1,1 0,-1 1,1-1,-1 0,1 0,-1 0,1 1,-1-1,1 0,21 11,0-5,1-1,-1 0,1-2,0 0,0-2,0 0,0-2,11-2,-23 2,1-1,0-1,-1 0,0-1,0 0,0 0,0-1,7-5,16-10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5B096E-BC5E-4835-B1A7-0D2C595991AA}" type="datetimeFigureOut">
              <a:rPr lang="en-US" smtClean="0"/>
              <a:t>5/21/2020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4DDA5F-FAA0-4CE9-8203-A62A6E377109}" type="slidenum">
              <a:rPr lang="en-US" smtClean="0"/>
              <a:t>‹#›</a:t>
            </a:fld>
            <a:endParaRPr lang="en-US"/>
          </a:p>
        </p:txBody>
      </p:sp>
    </p:spTree>
    <p:extLst>
      <p:ext uri="{BB962C8B-B14F-4D97-AF65-F5344CB8AC3E}">
        <p14:creationId xmlns:p14="http://schemas.microsoft.com/office/powerpoint/2010/main" val="1767875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4DDA5F-FAA0-4CE9-8203-A62A6E377109}" type="slidenum">
              <a:rPr lang="en-US" smtClean="0"/>
              <a:t>1</a:t>
            </a:fld>
            <a:endParaRPr lang="en-US"/>
          </a:p>
        </p:txBody>
      </p:sp>
    </p:spTree>
    <p:extLst>
      <p:ext uri="{BB962C8B-B14F-4D97-AF65-F5344CB8AC3E}">
        <p14:creationId xmlns:p14="http://schemas.microsoft.com/office/powerpoint/2010/main" val="2912880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affects stability, drop in current</a:t>
            </a:r>
          </a:p>
          <a:p>
            <a:r>
              <a:rPr lang="en-US" dirty="0"/>
              <a:t>-Contacts: noise, response speed</a:t>
            </a:r>
          </a:p>
          <a:p>
            <a:r>
              <a:rPr lang="en-US" dirty="0"/>
              <a:t>-RC effects: affect speed</a:t>
            </a:r>
          </a:p>
          <a:p>
            <a:r>
              <a:rPr lang="en-US" dirty="0"/>
              <a:t>-Electronic interactions: PV or PC effect</a:t>
            </a:r>
          </a:p>
          <a:p>
            <a:r>
              <a:rPr lang="en-US" dirty="0"/>
              <a:t>-Heating: thermal effects, PTE effect, BE effect</a:t>
            </a:r>
          </a:p>
        </p:txBody>
      </p:sp>
      <p:sp>
        <p:nvSpPr>
          <p:cNvPr id="4" name="Slide Number Placeholder 3"/>
          <p:cNvSpPr>
            <a:spLocks noGrp="1"/>
          </p:cNvSpPr>
          <p:nvPr>
            <p:ph type="sldNum" sz="quarter" idx="5"/>
          </p:nvPr>
        </p:nvSpPr>
        <p:spPr/>
        <p:txBody>
          <a:bodyPr/>
          <a:lstStyle/>
          <a:p>
            <a:fld id="{174DDA5F-FAA0-4CE9-8203-A62A6E377109}" type="slidenum">
              <a:rPr lang="en-US" smtClean="0"/>
              <a:t>10</a:t>
            </a:fld>
            <a:endParaRPr lang="en-US"/>
          </a:p>
        </p:txBody>
      </p:sp>
    </p:spTree>
    <p:extLst>
      <p:ext uri="{BB962C8B-B14F-4D97-AF65-F5344CB8AC3E}">
        <p14:creationId xmlns:p14="http://schemas.microsoft.com/office/powerpoint/2010/main" val="3916896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2D materials have in-plane and out-of-plane interactions</a:t>
            </a:r>
          </a:p>
          <a:p>
            <a:r>
              <a:rPr lang="en-US" dirty="0"/>
              <a:t>-For MXenes:</a:t>
            </a:r>
          </a:p>
          <a:p>
            <a:r>
              <a:rPr lang="en-US" dirty="0"/>
              <a:t>-In-plane: intrinsic behavior, charge transport within each individual flake</a:t>
            </a:r>
          </a:p>
          <a:p>
            <a:r>
              <a:rPr lang="en-US" dirty="0"/>
              <a:t>-Out-of-plane: extrinsic behavior, related to variable range hopping or intercalants</a:t>
            </a:r>
          </a:p>
          <a:p>
            <a:endParaRPr lang="en-US" dirty="0"/>
          </a:p>
        </p:txBody>
      </p:sp>
      <p:sp>
        <p:nvSpPr>
          <p:cNvPr id="4" name="Slide Number Placeholder 3"/>
          <p:cNvSpPr>
            <a:spLocks noGrp="1"/>
          </p:cNvSpPr>
          <p:nvPr>
            <p:ph type="sldNum" sz="quarter" idx="5"/>
          </p:nvPr>
        </p:nvSpPr>
        <p:spPr/>
        <p:txBody>
          <a:bodyPr/>
          <a:lstStyle/>
          <a:p>
            <a:fld id="{174DDA5F-FAA0-4CE9-8203-A62A6E377109}" type="slidenum">
              <a:rPr lang="en-US" smtClean="0"/>
              <a:t>11</a:t>
            </a:fld>
            <a:endParaRPr lang="en-US"/>
          </a:p>
        </p:txBody>
      </p:sp>
    </p:spTree>
    <p:extLst>
      <p:ext uri="{BB962C8B-B14F-4D97-AF65-F5344CB8AC3E}">
        <p14:creationId xmlns:p14="http://schemas.microsoft.com/office/powerpoint/2010/main" val="3033780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analyzing these materials, there are a few things we can look out for in the photoresponse</a:t>
            </a:r>
          </a:p>
          <a:p>
            <a:r>
              <a:rPr lang="en-US" dirty="0"/>
              <a:t>-This is a sneak peek of the data I will be presenting later, but the four things to look out for are </a:t>
            </a:r>
          </a:p>
          <a:p>
            <a:r>
              <a:rPr lang="en-US" dirty="0"/>
              <a:t>-For the sake of having a fourth “s” word</a:t>
            </a:r>
          </a:p>
          <a:p>
            <a:r>
              <a:rPr lang="en-US" dirty="0"/>
              <a:t>-Sign indicates positive or negative photoconductivity</a:t>
            </a:r>
          </a:p>
          <a:p>
            <a:r>
              <a:rPr lang="en-US" dirty="0"/>
              <a:t>-In this case, sign is the first response of the material – pink curve decreases then increases, so it’s characterized as negative</a:t>
            </a:r>
          </a:p>
          <a:p>
            <a:r>
              <a:rPr lang="en-US" dirty="0"/>
              <a:t>-Speed: intrinsic or extrinsic quality </a:t>
            </a:r>
          </a:p>
        </p:txBody>
      </p:sp>
      <p:sp>
        <p:nvSpPr>
          <p:cNvPr id="4" name="Slide Number Placeholder 3"/>
          <p:cNvSpPr>
            <a:spLocks noGrp="1"/>
          </p:cNvSpPr>
          <p:nvPr>
            <p:ph type="sldNum" sz="quarter" idx="5"/>
          </p:nvPr>
        </p:nvSpPr>
        <p:spPr/>
        <p:txBody>
          <a:bodyPr/>
          <a:lstStyle/>
          <a:p>
            <a:fld id="{174DDA5F-FAA0-4CE9-8203-A62A6E377109}" type="slidenum">
              <a:rPr lang="en-US" smtClean="0"/>
              <a:t>12</a:t>
            </a:fld>
            <a:endParaRPr lang="en-US"/>
          </a:p>
        </p:txBody>
      </p:sp>
    </p:spTree>
    <p:extLst>
      <p:ext uri="{BB962C8B-B14F-4D97-AF65-F5344CB8AC3E}">
        <p14:creationId xmlns:p14="http://schemas.microsoft.com/office/powerpoint/2010/main" val="1635631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External stimuli, such as light and environment, </a:t>
            </a:r>
          </a:p>
        </p:txBody>
      </p:sp>
      <p:sp>
        <p:nvSpPr>
          <p:cNvPr id="4" name="Slide Number Placeholder 3"/>
          <p:cNvSpPr>
            <a:spLocks noGrp="1"/>
          </p:cNvSpPr>
          <p:nvPr>
            <p:ph type="sldNum" sz="quarter" idx="5"/>
          </p:nvPr>
        </p:nvSpPr>
        <p:spPr/>
        <p:txBody>
          <a:bodyPr/>
          <a:lstStyle/>
          <a:p>
            <a:fld id="{174DDA5F-FAA0-4CE9-8203-A62A6E377109}" type="slidenum">
              <a:rPr lang="en-US" smtClean="0"/>
              <a:t>13</a:t>
            </a:fld>
            <a:endParaRPr lang="en-US"/>
          </a:p>
        </p:txBody>
      </p:sp>
    </p:spTree>
    <p:extLst>
      <p:ext uri="{BB962C8B-B14F-4D97-AF65-F5344CB8AC3E}">
        <p14:creationId xmlns:p14="http://schemas.microsoft.com/office/powerpoint/2010/main" val="1834876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-Glass slide: microscope slide cut into 0.5 cm square using a diamond pen</a:t>
            </a:r>
          </a:p>
          <a:p>
            <a:r>
              <a:rPr lang="en-US" dirty="0"/>
              <a:t>-Patterned FTO: etched 0.5 cm channel in the middle of just glass. Depositing the MXene on this substrate allows for an FTO contact, but also allows for the measured resistance of just the MXene, and not the FTO and MXene.</a:t>
            </a:r>
          </a:p>
          <a:p>
            <a:r>
              <a:rPr lang="en-US" dirty="0"/>
              <a:t>-Substrates were cleaned and treated the same way</a:t>
            </a:r>
          </a:p>
        </p:txBody>
      </p:sp>
      <p:sp>
        <p:nvSpPr>
          <p:cNvPr id="4" name="Slide Number Placeholder 3"/>
          <p:cNvSpPr>
            <a:spLocks noGrp="1"/>
          </p:cNvSpPr>
          <p:nvPr>
            <p:ph type="sldNum" sz="quarter" idx="5"/>
          </p:nvPr>
        </p:nvSpPr>
        <p:spPr/>
        <p:txBody>
          <a:bodyPr/>
          <a:lstStyle/>
          <a:p>
            <a:fld id="{174DDA5F-FAA0-4CE9-8203-A62A6E377109}" type="slidenum">
              <a:rPr lang="en-US" smtClean="0"/>
              <a:t>14</a:t>
            </a:fld>
            <a:endParaRPr lang="en-US"/>
          </a:p>
        </p:txBody>
      </p:sp>
    </p:spTree>
    <p:extLst>
      <p:ext uri="{BB962C8B-B14F-4D97-AF65-F5344CB8AC3E}">
        <p14:creationId xmlns:p14="http://schemas.microsoft.com/office/powerpoint/2010/main" val="881612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pristine glass slides, silver paint and copper tape were used as contacts</a:t>
            </a:r>
          </a:p>
          <a:p>
            <a:r>
              <a:rPr lang="en-US" dirty="0"/>
              <a:t>-For FTO, either just the FTO was used as a contact or silver paint applied to the top 1 cm of the FTO was used, to test the influence of silver paint on the photoresponse</a:t>
            </a:r>
          </a:p>
        </p:txBody>
      </p:sp>
      <p:sp>
        <p:nvSpPr>
          <p:cNvPr id="4" name="Slide Number Placeholder 3"/>
          <p:cNvSpPr>
            <a:spLocks noGrp="1"/>
          </p:cNvSpPr>
          <p:nvPr>
            <p:ph type="sldNum" sz="quarter" idx="5"/>
          </p:nvPr>
        </p:nvSpPr>
        <p:spPr/>
        <p:txBody>
          <a:bodyPr/>
          <a:lstStyle/>
          <a:p>
            <a:fld id="{174DDA5F-FAA0-4CE9-8203-A62A6E377109}" type="slidenum">
              <a:rPr lang="en-US" smtClean="0"/>
              <a:t>15</a:t>
            </a:fld>
            <a:endParaRPr lang="en-US"/>
          </a:p>
        </p:txBody>
      </p:sp>
    </p:spTree>
    <p:extLst>
      <p:ext uri="{BB962C8B-B14F-4D97-AF65-F5344CB8AC3E}">
        <p14:creationId xmlns:p14="http://schemas.microsoft.com/office/powerpoint/2010/main" val="1681999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the MXene, a vacuum filtered free-standing film cut into a 0.5 cm square and was attached to a glass slide using silver paint for testing</a:t>
            </a:r>
          </a:p>
          <a:p>
            <a:r>
              <a:rPr lang="en-US" dirty="0"/>
              <a:t>-Film lustrous, flexible</a:t>
            </a:r>
          </a:p>
        </p:txBody>
      </p:sp>
      <p:sp>
        <p:nvSpPr>
          <p:cNvPr id="4" name="Slide Number Placeholder 3"/>
          <p:cNvSpPr>
            <a:spLocks noGrp="1"/>
          </p:cNvSpPr>
          <p:nvPr>
            <p:ph type="sldNum" sz="quarter" idx="5"/>
          </p:nvPr>
        </p:nvSpPr>
        <p:spPr/>
        <p:txBody>
          <a:bodyPr/>
          <a:lstStyle/>
          <a:p>
            <a:fld id="{174DDA5F-FAA0-4CE9-8203-A62A6E377109}" type="slidenum">
              <a:rPr lang="en-US" smtClean="0"/>
              <a:t>16</a:t>
            </a:fld>
            <a:endParaRPr lang="en-US"/>
          </a:p>
        </p:txBody>
      </p:sp>
    </p:spTree>
    <p:extLst>
      <p:ext uri="{BB962C8B-B14F-4D97-AF65-F5344CB8AC3E}">
        <p14:creationId xmlns:p14="http://schemas.microsoft.com/office/powerpoint/2010/main" val="555544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the samples, the MXene was spray coated onto the substrates </a:t>
            </a:r>
          </a:p>
          <a:p>
            <a:r>
              <a:rPr lang="en-US" dirty="0"/>
              <a:t>-Goal was to spray varying thicknesses of films so they had various initial resistances</a:t>
            </a:r>
          </a:p>
          <a:p>
            <a:r>
              <a:rPr lang="en-US" dirty="0"/>
              <a:t>-Increasing thickness, decreasing initial resistance, indicating the material is more conductive</a:t>
            </a:r>
          </a:p>
          <a:p>
            <a:r>
              <a:rPr lang="en-US" dirty="0"/>
              <a:t>-More comprehensive study of this material</a:t>
            </a:r>
          </a:p>
        </p:txBody>
      </p:sp>
      <p:sp>
        <p:nvSpPr>
          <p:cNvPr id="4" name="Slide Number Placeholder 3"/>
          <p:cNvSpPr>
            <a:spLocks noGrp="1"/>
          </p:cNvSpPr>
          <p:nvPr>
            <p:ph type="sldNum" sz="quarter" idx="5"/>
          </p:nvPr>
        </p:nvSpPr>
        <p:spPr/>
        <p:txBody>
          <a:bodyPr/>
          <a:lstStyle/>
          <a:p>
            <a:fld id="{174DDA5F-FAA0-4CE9-8203-A62A6E377109}" type="slidenum">
              <a:rPr lang="en-US" smtClean="0"/>
              <a:t>17</a:t>
            </a:fld>
            <a:endParaRPr lang="en-US"/>
          </a:p>
        </p:txBody>
      </p:sp>
    </p:spTree>
    <p:extLst>
      <p:ext uri="{BB962C8B-B14F-4D97-AF65-F5344CB8AC3E}">
        <p14:creationId xmlns:p14="http://schemas.microsoft.com/office/powerpoint/2010/main" val="615064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testing, samples were enclosed in an airtight container to create an inert environment</a:t>
            </a:r>
          </a:p>
          <a:p>
            <a:r>
              <a:rPr lang="en-US" dirty="0"/>
              <a:t>-Container had a quartz window for light to shine through</a:t>
            </a:r>
          </a:p>
          <a:p>
            <a:r>
              <a:rPr lang="en-US" dirty="0"/>
              <a:t>-The images on the right show the application and removal of a black paper mask over the inactive area, so over the part of the substrate that isn’t the MXene channel</a:t>
            </a:r>
          </a:p>
        </p:txBody>
      </p:sp>
      <p:sp>
        <p:nvSpPr>
          <p:cNvPr id="4" name="Slide Number Placeholder 3"/>
          <p:cNvSpPr>
            <a:spLocks noGrp="1"/>
          </p:cNvSpPr>
          <p:nvPr>
            <p:ph type="sldNum" sz="quarter" idx="5"/>
          </p:nvPr>
        </p:nvSpPr>
        <p:spPr/>
        <p:txBody>
          <a:bodyPr/>
          <a:lstStyle/>
          <a:p>
            <a:fld id="{174DDA5F-FAA0-4CE9-8203-A62A6E377109}" type="slidenum">
              <a:rPr lang="en-US" smtClean="0"/>
              <a:t>18</a:t>
            </a:fld>
            <a:endParaRPr lang="en-US"/>
          </a:p>
        </p:txBody>
      </p:sp>
    </p:spTree>
    <p:extLst>
      <p:ext uri="{BB962C8B-B14F-4D97-AF65-F5344CB8AC3E}">
        <p14:creationId xmlns:p14="http://schemas.microsoft.com/office/powerpoint/2010/main" val="1894631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photoconductive effect since I applied a constant current</a:t>
            </a:r>
          </a:p>
          <a:p>
            <a:r>
              <a:rPr lang="en-US" dirty="0"/>
              <a:t>-Chopped illumination to measure the material’s repeated response to 15 s of light off, then 15 seconds of light on for multiple cycles</a:t>
            </a:r>
          </a:p>
          <a:p>
            <a:r>
              <a:rPr lang="en-US" dirty="0"/>
              <a:t>-For the FTO samples, I used 60 s cycles instead</a:t>
            </a:r>
          </a:p>
        </p:txBody>
      </p:sp>
      <p:sp>
        <p:nvSpPr>
          <p:cNvPr id="4" name="Slide Number Placeholder 3"/>
          <p:cNvSpPr>
            <a:spLocks noGrp="1"/>
          </p:cNvSpPr>
          <p:nvPr>
            <p:ph type="sldNum" sz="quarter" idx="5"/>
          </p:nvPr>
        </p:nvSpPr>
        <p:spPr/>
        <p:txBody>
          <a:bodyPr/>
          <a:lstStyle/>
          <a:p>
            <a:fld id="{174DDA5F-FAA0-4CE9-8203-A62A6E377109}" type="slidenum">
              <a:rPr lang="en-US" smtClean="0"/>
              <a:t>19</a:t>
            </a:fld>
            <a:endParaRPr lang="en-US"/>
          </a:p>
        </p:txBody>
      </p:sp>
    </p:spTree>
    <p:extLst>
      <p:ext uri="{BB962C8B-B14F-4D97-AF65-F5344CB8AC3E}">
        <p14:creationId xmlns:p14="http://schemas.microsoft.com/office/powerpoint/2010/main" val="497552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-Photodetectors: convert optical signal to electric signal</a:t>
            </a:r>
          </a:p>
          <a:p>
            <a:r>
              <a:rPr lang="en-US" dirty="0"/>
              <a:t>-Type of light the photodetector can absorb determines the application</a:t>
            </a:r>
          </a:p>
        </p:txBody>
      </p:sp>
      <p:sp>
        <p:nvSpPr>
          <p:cNvPr id="4" name="Slide Number Placeholder 3"/>
          <p:cNvSpPr>
            <a:spLocks noGrp="1"/>
          </p:cNvSpPr>
          <p:nvPr>
            <p:ph type="sldNum" sz="quarter" idx="5"/>
          </p:nvPr>
        </p:nvSpPr>
        <p:spPr/>
        <p:txBody>
          <a:bodyPr/>
          <a:lstStyle/>
          <a:p>
            <a:fld id="{174DDA5F-FAA0-4CE9-8203-A62A6E377109}" type="slidenum">
              <a:rPr lang="en-US" smtClean="0"/>
              <a:t>2</a:t>
            </a:fld>
            <a:endParaRPr lang="en-US"/>
          </a:p>
        </p:txBody>
      </p:sp>
    </p:spTree>
    <p:extLst>
      <p:ext uri="{BB962C8B-B14F-4D97-AF65-F5344CB8AC3E}">
        <p14:creationId xmlns:p14="http://schemas.microsoft.com/office/powerpoint/2010/main" val="474712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 long-time drift possibly due to environment, heating, etc. </a:t>
            </a:r>
          </a:p>
          <a:p>
            <a:r>
              <a:rPr lang="en-US" dirty="0"/>
              <a:t>-Allows for better comparison across all cycles</a:t>
            </a:r>
          </a:p>
        </p:txBody>
      </p:sp>
      <p:sp>
        <p:nvSpPr>
          <p:cNvPr id="4" name="Slide Number Placeholder 3"/>
          <p:cNvSpPr>
            <a:spLocks noGrp="1"/>
          </p:cNvSpPr>
          <p:nvPr>
            <p:ph type="sldNum" sz="quarter" idx="5"/>
          </p:nvPr>
        </p:nvSpPr>
        <p:spPr/>
        <p:txBody>
          <a:bodyPr/>
          <a:lstStyle/>
          <a:p>
            <a:fld id="{174DDA5F-FAA0-4CE9-8203-A62A6E377109}" type="slidenum">
              <a:rPr lang="en-US" smtClean="0"/>
              <a:t>20</a:t>
            </a:fld>
            <a:endParaRPr lang="en-US"/>
          </a:p>
        </p:txBody>
      </p:sp>
    </p:spTree>
    <p:extLst>
      <p:ext uri="{BB962C8B-B14F-4D97-AF65-F5344CB8AC3E}">
        <p14:creationId xmlns:p14="http://schemas.microsoft.com/office/powerpoint/2010/main" val="1558603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4DDA5F-FAA0-4CE9-8203-A62A6E377109}" type="slidenum">
              <a:rPr lang="en-US" smtClean="0"/>
              <a:t>21</a:t>
            </a:fld>
            <a:endParaRPr lang="en-US"/>
          </a:p>
        </p:txBody>
      </p:sp>
    </p:spTree>
    <p:extLst>
      <p:ext uri="{BB962C8B-B14F-4D97-AF65-F5344CB8AC3E}">
        <p14:creationId xmlns:p14="http://schemas.microsoft.com/office/powerpoint/2010/main" val="2753116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evaluated the impact of masking the inactive area on the photoresponse</a:t>
            </a:r>
          </a:p>
          <a:p>
            <a:r>
              <a:rPr lang="en-US" dirty="0"/>
              <a:t>-Upon removing the mask of the inactive area, the photoresponse gets suppressed, as shown by the blue curve compared to the orange curve</a:t>
            </a:r>
          </a:p>
          <a:p>
            <a:r>
              <a:rPr lang="en-US" dirty="0"/>
              <a:t>-Speed of the response also decreases</a:t>
            </a:r>
          </a:p>
        </p:txBody>
      </p:sp>
      <p:sp>
        <p:nvSpPr>
          <p:cNvPr id="4" name="Slide Number Placeholder 3"/>
          <p:cNvSpPr>
            <a:spLocks noGrp="1"/>
          </p:cNvSpPr>
          <p:nvPr>
            <p:ph type="sldNum" sz="quarter" idx="5"/>
          </p:nvPr>
        </p:nvSpPr>
        <p:spPr/>
        <p:txBody>
          <a:bodyPr/>
          <a:lstStyle/>
          <a:p>
            <a:fld id="{174DDA5F-FAA0-4CE9-8203-A62A6E377109}" type="slidenum">
              <a:rPr lang="en-US" smtClean="0"/>
              <a:t>22</a:t>
            </a:fld>
            <a:endParaRPr lang="en-US"/>
          </a:p>
        </p:txBody>
      </p:sp>
    </p:spTree>
    <p:extLst>
      <p:ext uri="{BB962C8B-B14F-4D97-AF65-F5344CB8AC3E}">
        <p14:creationId xmlns:p14="http://schemas.microsoft.com/office/powerpoint/2010/main" val="3945970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-Second, I exposed the material to ambient air halfway through optoelectronic characterization</a:t>
            </a:r>
          </a:p>
          <a:p>
            <a:r>
              <a:rPr lang="en-US" dirty="0"/>
              <a:t>-Because of hydrophilic surface, MXene grabs onto the water in the air and the surface oxidizes, increasing resistance and decreasing conductivity</a:t>
            </a:r>
          </a:p>
          <a:p>
            <a:r>
              <a:rPr lang="en-US" dirty="0"/>
              <a:t>-Ambient environment destabilizes thinner films the most, as resistance sharply increased for the 2 nm film, but did not increase as much for the 12 um film</a:t>
            </a:r>
          </a:p>
          <a:p>
            <a:r>
              <a:rPr lang="en-US" dirty="0"/>
              <a:t>-One thing to note here is the characterization continued</a:t>
            </a:r>
          </a:p>
        </p:txBody>
      </p:sp>
      <p:sp>
        <p:nvSpPr>
          <p:cNvPr id="4" name="灯片编号占位符 3"/>
          <p:cNvSpPr>
            <a:spLocks noGrp="1"/>
          </p:cNvSpPr>
          <p:nvPr>
            <p:ph type="sldNum" sz="quarter" idx="10"/>
          </p:nvPr>
        </p:nvSpPr>
        <p:spPr/>
        <p:txBody>
          <a:bodyPr/>
          <a:lstStyle/>
          <a:p>
            <a:fld id="{5E1D685B-CD23-458C-B520-706657574520}" type="slidenum">
              <a:rPr lang="en-AU" smtClean="0"/>
              <a:t>23</a:t>
            </a:fld>
            <a:endParaRPr lang="en-AU"/>
          </a:p>
        </p:txBody>
      </p:sp>
    </p:spTree>
    <p:extLst>
      <p:ext uri="{BB962C8B-B14F-4D97-AF65-F5344CB8AC3E}">
        <p14:creationId xmlns:p14="http://schemas.microsoft.com/office/powerpoint/2010/main" val="1808564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exposing Mo to ambient air, the sample destabilized and could not be optoelectronically characterized further</a:t>
            </a:r>
          </a:p>
          <a:p>
            <a:r>
              <a:rPr lang="en-US" dirty="0"/>
              <a:t>-Keeping the material in an inert environment during testing prevents water from getting intercalated in this material as well, since previous studies found removing water from between the individual flakes increased the conductivity of the material</a:t>
            </a:r>
          </a:p>
          <a:p>
            <a:r>
              <a:rPr lang="en-US" dirty="0"/>
              <a:t>-This aligns with previous studies that showed this material is more susceptible to oxidation upon exposure to ambient air than Ti3C2</a:t>
            </a:r>
          </a:p>
        </p:txBody>
      </p:sp>
      <p:sp>
        <p:nvSpPr>
          <p:cNvPr id="4" name="Slide Number Placeholder 3"/>
          <p:cNvSpPr>
            <a:spLocks noGrp="1"/>
          </p:cNvSpPr>
          <p:nvPr>
            <p:ph type="sldNum" sz="quarter" idx="5"/>
          </p:nvPr>
        </p:nvSpPr>
        <p:spPr/>
        <p:txBody>
          <a:bodyPr/>
          <a:lstStyle/>
          <a:p>
            <a:fld id="{174DDA5F-FAA0-4CE9-8203-A62A6E377109}" type="slidenum">
              <a:rPr lang="en-US" smtClean="0"/>
              <a:t>24</a:t>
            </a:fld>
            <a:endParaRPr lang="en-US"/>
          </a:p>
        </p:txBody>
      </p:sp>
    </p:spTree>
    <p:extLst>
      <p:ext uri="{BB962C8B-B14F-4D97-AF65-F5344CB8AC3E}">
        <p14:creationId xmlns:p14="http://schemas.microsoft.com/office/powerpoint/2010/main" val="238437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evaluated the impact of substrate type and contact method on the photoresponse</a:t>
            </a:r>
          </a:p>
          <a:p>
            <a:r>
              <a:rPr lang="en-US" dirty="0"/>
              <a:t>-Here, Ti3C2 deposited on glass slides showed a switch from negative to positive photoconductivity depending on the thickness</a:t>
            </a:r>
          </a:p>
          <a:p>
            <a:r>
              <a:rPr lang="en-US" dirty="0"/>
              <a:t>-Gradual response indicates potential extrinsic behavior governs the photoresponse</a:t>
            </a:r>
          </a:p>
          <a:p>
            <a:r>
              <a:rPr lang="en-US" dirty="0"/>
              <a:t>-Intrinsic response should happen instantaneously</a:t>
            </a:r>
          </a:p>
          <a:p>
            <a:endParaRPr lang="en-US" dirty="0"/>
          </a:p>
        </p:txBody>
      </p:sp>
      <p:sp>
        <p:nvSpPr>
          <p:cNvPr id="4" name="Slide Number Placeholder 3"/>
          <p:cNvSpPr>
            <a:spLocks noGrp="1"/>
          </p:cNvSpPr>
          <p:nvPr>
            <p:ph type="sldNum" sz="quarter" idx="5"/>
          </p:nvPr>
        </p:nvSpPr>
        <p:spPr/>
        <p:txBody>
          <a:bodyPr/>
          <a:lstStyle/>
          <a:p>
            <a:fld id="{174DDA5F-FAA0-4CE9-8203-A62A6E377109}" type="slidenum">
              <a:rPr lang="en-US" smtClean="0"/>
              <a:t>25</a:t>
            </a:fld>
            <a:endParaRPr lang="en-US"/>
          </a:p>
        </p:txBody>
      </p:sp>
    </p:spTree>
    <p:extLst>
      <p:ext uri="{BB962C8B-B14F-4D97-AF65-F5344CB8AC3E}">
        <p14:creationId xmlns:p14="http://schemas.microsoft.com/office/powerpoint/2010/main" val="1861251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consistent influence of Ag, influences shape, strength, and speed, but not consistent across thicknesses</a:t>
            </a:r>
          </a:p>
        </p:txBody>
      </p:sp>
      <p:sp>
        <p:nvSpPr>
          <p:cNvPr id="4" name="Slide Number Placeholder 3"/>
          <p:cNvSpPr>
            <a:spLocks noGrp="1"/>
          </p:cNvSpPr>
          <p:nvPr>
            <p:ph type="sldNum" sz="quarter" idx="5"/>
          </p:nvPr>
        </p:nvSpPr>
        <p:spPr/>
        <p:txBody>
          <a:bodyPr/>
          <a:lstStyle/>
          <a:p>
            <a:fld id="{174DDA5F-FAA0-4CE9-8203-A62A6E377109}" type="slidenum">
              <a:rPr lang="en-US" smtClean="0"/>
              <a:t>26</a:t>
            </a:fld>
            <a:endParaRPr lang="en-US"/>
          </a:p>
        </p:txBody>
      </p:sp>
    </p:spTree>
    <p:extLst>
      <p:ext uri="{BB962C8B-B14F-4D97-AF65-F5344CB8AC3E}">
        <p14:creationId xmlns:p14="http://schemas.microsoft.com/office/powerpoint/2010/main" val="1739197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thinner films, applying silver caused a switch in photoconductivity, similar to what had happened for Ti3C2 deposited on glass slides</a:t>
            </a:r>
          </a:p>
          <a:p>
            <a:r>
              <a:rPr lang="en-US" dirty="0"/>
              <a:t>-This switch happens at a different initial resistance</a:t>
            </a:r>
          </a:p>
          <a:p>
            <a:r>
              <a:rPr lang="en-US" dirty="0"/>
              <a:t>-Interesting note here is the steep decrease in resistance throughout the rest of the light cycle, and increase in resistance upon rest of dark cycle</a:t>
            </a:r>
          </a:p>
          <a:p>
            <a:r>
              <a:rPr lang="en-US" dirty="0"/>
              <a:t>-While we don’t understand how or why Ag influences Ti3C2, we can now show that there is an effect in the first place</a:t>
            </a:r>
          </a:p>
        </p:txBody>
      </p:sp>
      <p:sp>
        <p:nvSpPr>
          <p:cNvPr id="4" name="Slide Number Placeholder 3"/>
          <p:cNvSpPr>
            <a:spLocks noGrp="1"/>
          </p:cNvSpPr>
          <p:nvPr>
            <p:ph type="sldNum" sz="quarter" idx="5"/>
          </p:nvPr>
        </p:nvSpPr>
        <p:spPr/>
        <p:txBody>
          <a:bodyPr/>
          <a:lstStyle/>
          <a:p>
            <a:fld id="{174DDA5F-FAA0-4CE9-8203-A62A6E377109}" type="slidenum">
              <a:rPr lang="en-US" smtClean="0"/>
              <a:t>27</a:t>
            </a:fld>
            <a:endParaRPr lang="en-US"/>
          </a:p>
        </p:txBody>
      </p:sp>
    </p:spTree>
    <p:extLst>
      <p:ext uri="{BB962C8B-B14F-4D97-AF65-F5344CB8AC3E}">
        <p14:creationId xmlns:p14="http://schemas.microsoft.com/office/powerpoint/2010/main" val="3373661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Ti3C2 consistently shows negative photoconductivity without Ag application</a:t>
            </a:r>
          </a:p>
          <a:p>
            <a:r>
              <a:rPr lang="en-US" dirty="0"/>
              <a:t>-Switch on glass slides occurs at 10^2 ohms</a:t>
            </a:r>
          </a:p>
          <a:p>
            <a:r>
              <a:rPr lang="en-US" dirty="0"/>
              <a:t>-Switch on FTO occurs at around 23kohms</a:t>
            </a:r>
          </a:p>
        </p:txBody>
      </p:sp>
      <p:sp>
        <p:nvSpPr>
          <p:cNvPr id="4" name="Slide Number Placeholder 3"/>
          <p:cNvSpPr>
            <a:spLocks noGrp="1"/>
          </p:cNvSpPr>
          <p:nvPr>
            <p:ph type="sldNum" sz="quarter" idx="5"/>
          </p:nvPr>
        </p:nvSpPr>
        <p:spPr/>
        <p:txBody>
          <a:bodyPr/>
          <a:lstStyle/>
          <a:p>
            <a:fld id="{174DDA5F-FAA0-4CE9-8203-A62A6E377109}" type="slidenum">
              <a:rPr lang="en-US" smtClean="0"/>
              <a:t>28</a:t>
            </a:fld>
            <a:endParaRPr lang="en-US"/>
          </a:p>
        </p:txBody>
      </p:sp>
    </p:spTree>
    <p:extLst>
      <p:ext uri="{BB962C8B-B14F-4D97-AF65-F5344CB8AC3E}">
        <p14:creationId xmlns:p14="http://schemas.microsoft.com/office/powerpoint/2010/main" val="4169854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the photoresponse of the free-standing film (red curve) and the thickest spray coated film (blue curve)</a:t>
            </a:r>
          </a:p>
          <a:p>
            <a:r>
              <a:rPr lang="en-US" dirty="0"/>
              <a:t>-Pseudo-positive photoconductivity for spray coated films, as the response is gradual</a:t>
            </a:r>
          </a:p>
        </p:txBody>
      </p:sp>
      <p:sp>
        <p:nvSpPr>
          <p:cNvPr id="4" name="Slide Number Placeholder 3"/>
          <p:cNvSpPr>
            <a:spLocks noGrp="1"/>
          </p:cNvSpPr>
          <p:nvPr>
            <p:ph type="sldNum" sz="quarter" idx="5"/>
          </p:nvPr>
        </p:nvSpPr>
        <p:spPr/>
        <p:txBody>
          <a:bodyPr/>
          <a:lstStyle/>
          <a:p>
            <a:fld id="{174DDA5F-FAA0-4CE9-8203-A62A6E377109}" type="slidenum">
              <a:rPr lang="en-US" smtClean="0"/>
              <a:t>29</a:t>
            </a:fld>
            <a:endParaRPr lang="en-US"/>
          </a:p>
        </p:txBody>
      </p:sp>
    </p:spTree>
    <p:extLst>
      <p:ext uri="{BB962C8B-B14F-4D97-AF65-F5344CB8AC3E}">
        <p14:creationId xmlns:p14="http://schemas.microsoft.com/office/powerpoint/2010/main" val="986089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effect is similar to photoconductive effect, difference is the application of bias voltage</a:t>
            </a:r>
          </a:p>
        </p:txBody>
      </p:sp>
      <p:sp>
        <p:nvSpPr>
          <p:cNvPr id="4" name="Slide Number Placeholder 3"/>
          <p:cNvSpPr>
            <a:spLocks noGrp="1"/>
          </p:cNvSpPr>
          <p:nvPr>
            <p:ph type="sldNum" sz="quarter" idx="5"/>
          </p:nvPr>
        </p:nvSpPr>
        <p:spPr/>
        <p:txBody>
          <a:bodyPr/>
          <a:lstStyle/>
          <a:p>
            <a:fld id="{174DDA5F-FAA0-4CE9-8203-A62A6E377109}" type="slidenum">
              <a:rPr lang="en-US" smtClean="0"/>
              <a:t>3</a:t>
            </a:fld>
            <a:endParaRPr lang="en-US"/>
          </a:p>
        </p:txBody>
      </p:sp>
    </p:spTree>
    <p:extLst>
      <p:ext uri="{BB962C8B-B14F-4D97-AF65-F5344CB8AC3E}">
        <p14:creationId xmlns:p14="http://schemas.microsoft.com/office/powerpoint/2010/main" val="938971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-Magnitude of change in resistance increases for thinner films, but response is still gradual</a:t>
            </a:r>
          </a:p>
        </p:txBody>
      </p:sp>
      <p:sp>
        <p:nvSpPr>
          <p:cNvPr id="4" name="Slide Number Placeholder 3"/>
          <p:cNvSpPr>
            <a:spLocks noGrp="1"/>
          </p:cNvSpPr>
          <p:nvPr>
            <p:ph type="sldNum" sz="quarter" idx="5"/>
          </p:nvPr>
        </p:nvSpPr>
        <p:spPr/>
        <p:txBody>
          <a:bodyPr/>
          <a:lstStyle/>
          <a:p>
            <a:fld id="{174DDA5F-FAA0-4CE9-8203-A62A6E377109}" type="slidenum">
              <a:rPr lang="en-US" smtClean="0"/>
              <a:t>30</a:t>
            </a:fld>
            <a:endParaRPr lang="en-US"/>
          </a:p>
        </p:txBody>
      </p:sp>
    </p:spTree>
    <p:extLst>
      <p:ext uri="{BB962C8B-B14F-4D97-AF65-F5344CB8AC3E}">
        <p14:creationId xmlns:p14="http://schemas.microsoft.com/office/powerpoint/2010/main" val="3807518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Mo deposited on glass slides consistently exhibits positive photoconductivity</a:t>
            </a:r>
          </a:p>
          <a:p>
            <a:r>
              <a:rPr lang="en-US" dirty="0"/>
              <a:t>-No trend in magnitude depending on initial resistance</a:t>
            </a:r>
          </a:p>
        </p:txBody>
      </p:sp>
      <p:sp>
        <p:nvSpPr>
          <p:cNvPr id="4" name="Slide Number Placeholder 3"/>
          <p:cNvSpPr>
            <a:spLocks noGrp="1"/>
          </p:cNvSpPr>
          <p:nvPr>
            <p:ph type="sldNum" sz="quarter" idx="5"/>
          </p:nvPr>
        </p:nvSpPr>
        <p:spPr/>
        <p:txBody>
          <a:bodyPr/>
          <a:lstStyle/>
          <a:p>
            <a:fld id="{174DDA5F-FAA0-4CE9-8203-A62A6E377109}" type="slidenum">
              <a:rPr lang="en-US" smtClean="0"/>
              <a:t>31</a:t>
            </a:fld>
            <a:endParaRPr lang="en-US"/>
          </a:p>
        </p:txBody>
      </p:sp>
    </p:spTree>
    <p:extLst>
      <p:ext uri="{BB962C8B-B14F-4D97-AF65-F5344CB8AC3E}">
        <p14:creationId xmlns:p14="http://schemas.microsoft.com/office/powerpoint/2010/main" val="732473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deposited on FTO</a:t>
            </a:r>
          </a:p>
          <a:p>
            <a:r>
              <a:rPr lang="en-US" dirty="0"/>
              <a:t>Something to note here is the shape of the curves with decreasing thickness or increasing initial resistance</a:t>
            </a:r>
          </a:p>
          <a:p>
            <a:r>
              <a:rPr lang="en-US" dirty="0"/>
              <a:t>The thinnest film of this set – similar behavior to thin Ti3C2, where initial increase then steep decrease</a:t>
            </a:r>
          </a:p>
        </p:txBody>
      </p:sp>
      <p:sp>
        <p:nvSpPr>
          <p:cNvPr id="4" name="Slide Number Placeholder 3"/>
          <p:cNvSpPr>
            <a:spLocks noGrp="1"/>
          </p:cNvSpPr>
          <p:nvPr>
            <p:ph type="sldNum" sz="quarter" idx="5"/>
          </p:nvPr>
        </p:nvSpPr>
        <p:spPr/>
        <p:txBody>
          <a:bodyPr/>
          <a:lstStyle/>
          <a:p>
            <a:fld id="{174DDA5F-FAA0-4CE9-8203-A62A6E377109}" type="slidenum">
              <a:rPr lang="en-US" smtClean="0"/>
              <a:t>32</a:t>
            </a:fld>
            <a:endParaRPr lang="en-US"/>
          </a:p>
        </p:txBody>
      </p:sp>
    </p:spTree>
    <p:extLst>
      <p:ext uri="{BB962C8B-B14F-4D97-AF65-F5344CB8AC3E}">
        <p14:creationId xmlns:p14="http://schemas.microsoft.com/office/powerpoint/2010/main" val="24010280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thinnest films of the sample set, exhibited positive photoconductivity</a:t>
            </a:r>
          </a:p>
          <a:p>
            <a:r>
              <a:rPr lang="en-US" dirty="0"/>
              <a:t>Again, Ag didn’t significantly influence photoresponse, but suppressed response for the thinnest sample</a:t>
            </a:r>
          </a:p>
        </p:txBody>
      </p:sp>
      <p:sp>
        <p:nvSpPr>
          <p:cNvPr id="4" name="Slide Number Placeholder 3"/>
          <p:cNvSpPr>
            <a:spLocks noGrp="1"/>
          </p:cNvSpPr>
          <p:nvPr>
            <p:ph type="sldNum" sz="quarter" idx="5"/>
          </p:nvPr>
        </p:nvSpPr>
        <p:spPr/>
        <p:txBody>
          <a:bodyPr/>
          <a:lstStyle/>
          <a:p>
            <a:fld id="{174DDA5F-FAA0-4CE9-8203-A62A6E377109}" type="slidenum">
              <a:rPr lang="en-US" smtClean="0"/>
              <a:t>33</a:t>
            </a:fld>
            <a:endParaRPr lang="en-US"/>
          </a:p>
        </p:txBody>
      </p:sp>
    </p:spTree>
    <p:extLst>
      <p:ext uri="{BB962C8B-B14F-4D97-AF65-F5344CB8AC3E}">
        <p14:creationId xmlns:p14="http://schemas.microsoft.com/office/powerpoint/2010/main" val="2132281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Mo exhibits switch from negative to positive at around 300k Ohm</a:t>
            </a:r>
          </a:p>
          <a:p>
            <a:r>
              <a:rPr lang="en-US" dirty="0"/>
              <a:t>-For this material, substrate matters, application of Ag contact doesn’t have as much of an influence</a:t>
            </a:r>
          </a:p>
          <a:p>
            <a:r>
              <a:rPr lang="en-US" dirty="0"/>
              <a:t>-While we don’t understand why this switch occurs, at least these results somewhat align with previous studies</a:t>
            </a:r>
          </a:p>
          <a:p>
            <a:r>
              <a:rPr lang="en-US" dirty="0"/>
              <a:t>-Free standing films thermoelectrically showed metallic behavior </a:t>
            </a:r>
          </a:p>
          <a:p>
            <a:r>
              <a:rPr lang="en-US" dirty="0"/>
              <a:t>-Spray coated films showed positive photoconductivity</a:t>
            </a:r>
          </a:p>
        </p:txBody>
      </p:sp>
      <p:sp>
        <p:nvSpPr>
          <p:cNvPr id="4" name="Slide Number Placeholder 3"/>
          <p:cNvSpPr>
            <a:spLocks noGrp="1"/>
          </p:cNvSpPr>
          <p:nvPr>
            <p:ph type="sldNum" sz="quarter" idx="5"/>
          </p:nvPr>
        </p:nvSpPr>
        <p:spPr/>
        <p:txBody>
          <a:bodyPr/>
          <a:lstStyle/>
          <a:p>
            <a:fld id="{174DDA5F-FAA0-4CE9-8203-A62A6E377109}" type="slidenum">
              <a:rPr lang="en-US" smtClean="0"/>
              <a:t>34</a:t>
            </a:fld>
            <a:endParaRPr lang="en-US"/>
          </a:p>
        </p:txBody>
      </p:sp>
    </p:spTree>
    <p:extLst>
      <p:ext uri="{BB962C8B-B14F-4D97-AF65-F5344CB8AC3E}">
        <p14:creationId xmlns:p14="http://schemas.microsoft.com/office/powerpoint/2010/main" val="2324929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compared to Ti3C2, the material exhibits a switch at a different initial resistance</a:t>
            </a:r>
          </a:p>
          <a:p>
            <a:r>
              <a:rPr lang="en-US" dirty="0"/>
              <a:t>-Magnitude of the change for Mo is larger than that of Ti3C2</a:t>
            </a:r>
          </a:p>
          <a:p>
            <a:r>
              <a:rPr lang="en-US" dirty="0"/>
              <a:t>-Mo is better as a </a:t>
            </a:r>
            <a:r>
              <a:rPr lang="en-US" dirty="0" err="1"/>
              <a:t>photoabsorber</a:t>
            </a:r>
            <a:r>
              <a:rPr lang="en-US" dirty="0"/>
              <a:t>, </a:t>
            </a:r>
            <a:r>
              <a:rPr lang="en-US" dirty="0" err="1"/>
              <a:t>Ti</a:t>
            </a:r>
            <a:r>
              <a:rPr lang="en-US" dirty="0"/>
              <a:t> is better as contact</a:t>
            </a:r>
          </a:p>
        </p:txBody>
      </p:sp>
      <p:sp>
        <p:nvSpPr>
          <p:cNvPr id="4" name="Slide Number Placeholder 3"/>
          <p:cNvSpPr>
            <a:spLocks noGrp="1"/>
          </p:cNvSpPr>
          <p:nvPr>
            <p:ph type="sldNum" sz="quarter" idx="5"/>
          </p:nvPr>
        </p:nvSpPr>
        <p:spPr/>
        <p:txBody>
          <a:bodyPr/>
          <a:lstStyle/>
          <a:p>
            <a:fld id="{174DDA5F-FAA0-4CE9-8203-A62A6E377109}" type="slidenum">
              <a:rPr lang="en-US" smtClean="0"/>
              <a:t>35</a:t>
            </a:fld>
            <a:endParaRPr lang="en-US"/>
          </a:p>
        </p:txBody>
      </p:sp>
    </p:spTree>
    <p:extLst>
      <p:ext uri="{BB962C8B-B14F-4D97-AF65-F5344CB8AC3E}">
        <p14:creationId xmlns:p14="http://schemas.microsoft.com/office/powerpoint/2010/main" val="33455366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Mo experiences a switch from negative to positive regardless of Ag application</a:t>
            </a:r>
          </a:p>
          <a:p>
            <a:r>
              <a:rPr lang="en-US" dirty="0"/>
              <a:t>-Strength of the photoresponse seems to rely on the initial resistance for the most part</a:t>
            </a:r>
          </a:p>
        </p:txBody>
      </p:sp>
      <p:sp>
        <p:nvSpPr>
          <p:cNvPr id="4" name="Slide Number Placeholder 3"/>
          <p:cNvSpPr>
            <a:spLocks noGrp="1"/>
          </p:cNvSpPr>
          <p:nvPr>
            <p:ph type="sldNum" sz="quarter" idx="5"/>
          </p:nvPr>
        </p:nvSpPr>
        <p:spPr/>
        <p:txBody>
          <a:bodyPr/>
          <a:lstStyle/>
          <a:p>
            <a:fld id="{174DDA5F-FAA0-4CE9-8203-A62A6E377109}" type="slidenum">
              <a:rPr lang="en-US" smtClean="0"/>
              <a:t>36</a:t>
            </a:fld>
            <a:endParaRPr lang="en-US"/>
          </a:p>
        </p:txBody>
      </p:sp>
    </p:spTree>
    <p:extLst>
      <p:ext uri="{BB962C8B-B14F-4D97-AF65-F5344CB8AC3E}">
        <p14:creationId xmlns:p14="http://schemas.microsoft.com/office/powerpoint/2010/main" val="27401216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the case for Ti3C2</a:t>
            </a:r>
          </a:p>
          <a:p>
            <a:r>
              <a:rPr lang="en-US" dirty="0"/>
              <a:t>-No consistent trend in strength of photoresponse (green curve at the top)</a:t>
            </a:r>
          </a:p>
          <a:p>
            <a:r>
              <a:rPr lang="en-US" dirty="0"/>
              <a:t>-However, applying Ag causes a switch in photoconductivity from negative to positive for thinner films, shown in the figure on the left but not for the figure on the right</a:t>
            </a:r>
          </a:p>
        </p:txBody>
      </p:sp>
      <p:sp>
        <p:nvSpPr>
          <p:cNvPr id="4" name="Slide Number Placeholder 3"/>
          <p:cNvSpPr>
            <a:spLocks noGrp="1"/>
          </p:cNvSpPr>
          <p:nvPr>
            <p:ph type="sldNum" sz="quarter" idx="5"/>
          </p:nvPr>
        </p:nvSpPr>
        <p:spPr/>
        <p:txBody>
          <a:bodyPr/>
          <a:lstStyle/>
          <a:p>
            <a:fld id="{174DDA5F-FAA0-4CE9-8203-A62A6E377109}" type="slidenum">
              <a:rPr lang="en-US" smtClean="0"/>
              <a:t>37</a:t>
            </a:fld>
            <a:endParaRPr lang="en-US"/>
          </a:p>
        </p:txBody>
      </p:sp>
    </p:spTree>
    <p:extLst>
      <p:ext uri="{BB962C8B-B14F-4D97-AF65-F5344CB8AC3E}">
        <p14:creationId xmlns:p14="http://schemas.microsoft.com/office/powerpoint/2010/main" val="3419424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4DDA5F-FAA0-4CE9-8203-A62A6E377109}" type="slidenum">
              <a:rPr lang="en-US" smtClean="0"/>
              <a:t>38</a:t>
            </a:fld>
            <a:endParaRPr lang="en-US"/>
          </a:p>
        </p:txBody>
      </p:sp>
    </p:spTree>
    <p:extLst>
      <p:ext uri="{BB962C8B-B14F-4D97-AF65-F5344CB8AC3E}">
        <p14:creationId xmlns:p14="http://schemas.microsoft.com/office/powerpoint/2010/main" val="22540877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4DDA5F-FAA0-4CE9-8203-A62A6E377109}" type="slidenum">
              <a:rPr lang="en-US" smtClean="0"/>
              <a:t>39</a:t>
            </a:fld>
            <a:endParaRPr lang="en-US"/>
          </a:p>
        </p:txBody>
      </p:sp>
    </p:spTree>
    <p:extLst>
      <p:ext uri="{BB962C8B-B14F-4D97-AF65-F5344CB8AC3E}">
        <p14:creationId xmlns:p14="http://schemas.microsoft.com/office/powerpoint/2010/main" val="2353703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-Contacts: where charge collection occurs</a:t>
            </a:r>
          </a:p>
          <a:p>
            <a:r>
              <a:rPr lang="en-US" dirty="0"/>
              <a:t>-Absorption layer: layer that depends on the mechanisms for photodetection</a:t>
            </a:r>
          </a:p>
        </p:txBody>
      </p:sp>
      <p:sp>
        <p:nvSpPr>
          <p:cNvPr id="4" name="Slide Number Placeholder 3"/>
          <p:cNvSpPr>
            <a:spLocks noGrp="1"/>
          </p:cNvSpPr>
          <p:nvPr>
            <p:ph type="sldNum" sz="quarter" idx="5"/>
          </p:nvPr>
        </p:nvSpPr>
        <p:spPr/>
        <p:txBody>
          <a:bodyPr/>
          <a:lstStyle/>
          <a:p>
            <a:fld id="{174DDA5F-FAA0-4CE9-8203-A62A6E377109}" type="slidenum">
              <a:rPr lang="en-US" smtClean="0"/>
              <a:t>4</a:t>
            </a:fld>
            <a:endParaRPr lang="en-US"/>
          </a:p>
        </p:txBody>
      </p:sp>
    </p:spTree>
    <p:extLst>
      <p:ext uri="{BB962C8B-B14F-4D97-AF65-F5344CB8AC3E}">
        <p14:creationId xmlns:p14="http://schemas.microsoft.com/office/powerpoint/2010/main" val="2305880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4DDA5F-FAA0-4CE9-8203-A62A6E377109}" type="slidenum">
              <a:rPr lang="en-US" smtClean="0"/>
              <a:t>40</a:t>
            </a:fld>
            <a:endParaRPr lang="en-US"/>
          </a:p>
        </p:txBody>
      </p:sp>
    </p:spTree>
    <p:extLst>
      <p:ext uri="{BB962C8B-B14F-4D97-AF65-F5344CB8AC3E}">
        <p14:creationId xmlns:p14="http://schemas.microsoft.com/office/powerpoint/2010/main" val="2544490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4DDA5F-FAA0-4CE9-8203-A62A6E377109}" type="slidenum">
              <a:rPr lang="en-US" smtClean="0"/>
              <a:t>41</a:t>
            </a:fld>
            <a:endParaRPr lang="en-US"/>
          </a:p>
        </p:txBody>
      </p:sp>
    </p:spTree>
    <p:extLst>
      <p:ext uri="{BB962C8B-B14F-4D97-AF65-F5344CB8AC3E}">
        <p14:creationId xmlns:p14="http://schemas.microsoft.com/office/powerpoint/2010/main" val="278177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-Schottky forces current to flow in one direction</a:t>
            </a:r>
          </a:p>
          <a:p>
            <a:r>
              <a:rPr lang="en-US" dirty="0"/>
              <a:t>-Ohmic allows flow in both directions</a:t>
            </a:r>
          </a:p>
          <a:p>
            <a:r>
              <a:rPr lang="en-US" dirty="0"/>
              <a:t>-Contacts can impact photodetection parameters, such as noise, speed</a:t>
            </a:r>
          </a:p>
        </p:txBody>
      </p:sp>
      <p:sp>
        <p:nvSpPr>
          <p:cNvPr id="4" name="Slide Number Placeholder 3"/>
          <p:cNvSpPr>
            <a:spLocks noGrp="1"/>
          </p:cNvSpPr>
          <p:nvPr>
            <p:ph type="sldNum" sz="quarter" idx="5"/>
          </p:nvPr>
        </p:nvSpPr>
        <p:spPr/>
        <p:txBody>
          <a:bodyPr/>
          <a:lstStyle/>
          <a:p>
            <a:fld id="{174DDA5F-FAA0-4CE9-8203-A62A6E377109}" type="slidenum">
              <a:rPr lang="en-US" smtClean="0"/>
              <a:t>5</a:t>
            </a:fld>
            <a:endParaRPr lang="en-US"/>
          </a:p>
        </p:txBody>
      </p:sp>
    </p:spTree>
    <p:extLst>
      <p:ext uri="{BB962C8B-B14F-4D97-AF65-F5344CB8AC3E}">
        <p14:creationId xmlns:p14="http://schemas.microsoft.com/office/powerpoint/2010/main" val="4243876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-2D materials, or materials made of atomically thin nanosheets, have been used in photodetection applications</a:t>
            </a:r>
          </a:p>
          <a:p>
            <a:r>
              <a:rPr lang="en-US" dirty="0"/>
              <a:t>-TMD has a transition metal sandwiched by S or Se</a:t>
            </a:r>
          </a:p>
          <a:p>
            <a:r>
              <a:rPr lang="en-US" dirty="0"/>
              <a:t>-Graphene: not tunable, only C, no surface functional groups</a:t>
            </a:r>
          </a:p>
          <a:p>
            <a:r>
              <a:rPr lang="en-US" dirty="0"/>
              <a:t>-TMDs – no functional groups, not fully understood</a:t>
            </a:r>
          </a:p>
        </p:txBody>
      </p:sp>
      <p:sp>
        <p:nvSpPr>
          <p:cNvPr id="4" name="Slide Number Placeholder 3"/>
          <p:cNvSpPr>
            <a:spLocks noGrp="1"/>
          </p:cNvSpPr>
          <p:nvPr>
            <p:ph type="sldNum" sz="quarter" idx="5"/>
          </p:nvPr>
        </p:nvSpPr>
        <p:spPr/>
        <p:txBody>
          <a:bodyPr/>
          <a:lstStyle/>
          <a:p>
            <a:fld id="{174DDA5F-FAA0-4CE9-8203-A62A6E377109}" type="slidenum">
              <a:rPr lang="en-US" smtClean="0"/>
              <a:t>6</a:t>
            </a:fld>
            <a:endParaRPr lang="en-US"/>
          </a:p>
        </p:txBody>
      </p:sp>
    </p:spTree>
    <p:extLst>
      <p:ext uri="{BB962C8B-B14F-4D97-AF65-F5344CB8AC3E}">
        <p14:creationId xmlns:p14="http://schemas.microsoft.com/office/powerpoint/2010/main" val="3467650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20 different MXenes have been reported and this class is still growing</a:t>
            </a:r>
          </a:p>
          <a:p>
            <a:endParaRPr lang="en-US" dirty="0"/>
          </a:p>
        </p:txBody>
      </p:sp>
      <p:sp>
        <p:nvSpPr>
          <p:cNvPr id="4" name="Slide Number Placeholder 3"/>
          <p:cNvSpPr>
            <a:spLocks noGrp="1"/>
          </p:cNvSpPr>
          <p:nvPr>
            <p:ph type="sldNum" sz="quarter" idx="5"/>
          </p:nvPr>
        </p:nvSpPr>
        <p:spPr/>
        <p:txBody>
          <a:bodyPr/>
          <a:lstStyle/>
          <a:p>
            <a:fld id="{174DDA5F-FAA0-4CE9-8203-A62A6E377109}" type="slidenum">
              <a:rPr lang="en-US" smtClean="0"/>
              <a:t>7</a:t>
            </a:fld>
            <a:endParaRPr lang="en-US"/>
          </a:p>
        </p:txBody>
      </p:sp>
    </p:spTree>
    <p:extLst>
      <p:ext uri="{BB962C8B-B14F-4D97-AF65-F5344CB8AC3E}">
        <p14:creationId xmlns:p14="http://schemas.microsoft.com/office/powerpoint/2010/main" val="1486669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high electronic conductivity is ideal for contacts to allow for better charge collection</a:t>
            </a:r>
          </a:p>
          <a:p>
            <a:r>
              <a:rPr lang="en-US" dirty="0"/>
              <a:t>-Conductivity: still conductive even when the material is very thin, refer to picture</a:t>
            </a:r>
          </a:p>
          <a:p>
            <a:r>
              <a:rPr lang="en-US" dirty="0"/>
              <a:t>-Hydrophilic surface: allows for solution processing, which is a scalable, low cost, and facile synthesis method</a:t>
            </a:r>
          </a:p>
          <a:p>
            <a:r>
              <a:rPr lang="en-US" dirty="0"/>
              <a:t>-Properties: work function, band structure,</a:t>
            </a:r>
          </a:p>
          <a:p>
            <a:r>
              <a:rPr lang="en-US" dirty="0"/>
              <a:t>-</a:t>
            </a:r>
            <a:r>
              <a:rPr lang="en-US" dirty="0" err="1"/>
              <a:t>MXenes</a:t>
            </a:r>
            <a:r>
              <a:rPr lang="en-US" dirty="0"/>
              <a:t>, particularly Ti3C2, have mostly been explored as electrical contacts</a:t>
            </a:r>
          </a:p>
          <a:p>
            <a:r>
              <a:rPr lang="en-US" dirty="0"/>
              <a:t>-They have been marginally explored for photodetection applications</a:t>
            </a:r>
          </a:p>
          <a:p>
            <a:r>
              <a:rPr lang="en-US" dirty="0"/>
              <a:t>-However, we still don’t really know why they behave the way they do</a:t>
            </a:r>
          </a:p>
          <a:p>
            <a:r>
              <a:rPr lang="en-US" dirty="0"/>
              <a:t>-My work aims to analyze these materials as both the electrical contact and the absorption layer</a:t>
            </a:r>
          </a:p>
        </p:txBody>
      </p:sp>
      <p:sp>
        <p:nvSpPr>
          <p:cNvPr id="4" name="Slide Number Placeholder 3"/>
          <p:cNvSpPr>
            <a:spLocks noGrp="1"/>
          </p:cNvSpPr>
          <p:nvPr>
            <p:ph type="sldNum" sz="quarter" idx="5"/>
          </p:nvPr>
        </p:nvSpPr>
        <p:spPr/>
        <p:txBody>
          <a:bodyPr/>
          <a:lstStyle/>
          <a:p>
            <a:fld id="{174DDA5F-FAA0-4CE9-8203-A62A6E377109}" type="slidenum">
              <a:rPr lang="en-US" smtClean="0"/>
              <a:t>8</a:t>
            </a:fld>
            <a:endParaRPr lang="en-US"/>
          </a:p>
        </p:txBody>
      </p:sp>
    </p:spTree>
    <p:extLst>
      <p:ext uri="{BB962C8B-B14F-4D97-AF65-F5344CB8AC3E}">
        <p14:creationId xmlns:p14="http://schemas.microsoft.com/office/powerpoint/2010/main" val="318178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shown in the schematic, Ti3C2 was computationally predicted to be metallic, empirically confirmed</a:t>
            </a:r>
          </a:p>
          <a:p>
            <a:r>
              <a:rPr lang="en-US" dirty="0"/>
              <a:t>-Mo2TiC2 predicted to be semiconductor-like using DFT</a:t>
            </a:r>
          </a:p>
          <a:p>
            <a:r>
              <a:rPr lang="en-US" dirty="0"/>
              <a:t>-Other computational studies showed this material could also be insulating or metallic depending on the surface functional group</a:t>
            </a:r>
          </a:p>
          <a:p>
            <a:r>
              <a:rPr lang="en-US" dirty="0"/>
              <a:t>-We haven’t found how this material behaves empirically in response to light</a:t>
            </a:r>
          </a:p>
          <a:p>
            <a:r>
              <a:rPr lang="en-US" dirty="0"/>
              <a:t>-To understand why MXenes behave the way they do, this study compares two MXenes</a:t>
            </a:r>
          </a:p>
          <a:p>
            <a:r>
              <a:rPr lang="en-US" dirty="0"/>
              <a:t>-Mo2TiC2, a double-M MXene</a:t>
            </a:r>
          </a:p>
        </p:txBody>
      </p:sp>
      <p:sp>
        <p:nvSpPr>
          <p:cNvPr id="4" name="Slide Number Placeholder 3"/>
          <p:cNvSpPr>
            <a:spLocks noGrp="1"/>
          </p:cNvSpPr>
          <p:nvPr>
            <p:ph type="sldNum" sz="quarter" idx="5"/>
          </p:nvPr>
        </p:nvSpPr>
        <p:spPr/>
        <p:txBody>
          <a:bodyPr/>
          <a:lstStyle/>
          <a:p>
            <a:fld id="{174DDA5F-FAA0-4CE9-8203-A62A6E377109}" type="slidenum">
              <a:rPr lang="en-US" smtClean="0"/>
              <a:t>9</a:t>
            </a:fld>
            <a:endParaRPr lang="en-US"/>
          </a:p>
        </p:txBody>
      </p:sp>
    </p:spTree>
    <p:extLst>
      <p:ext uri="{BB962C8B-B14F-4D97-AF65-F5344CB8AC3E}">
        <p14:creationId xmlns:p14="http://schemas.microsoft.com/office/powerpoint/2010/main" val="16354817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2DC46F-E0A4-4886-A582-50B746D97ABC}"/>
              </a:ext>
            </a:extLst>
          </p:cNvPr>
          <p:cNvPicPr>
            <a:picLocks noChangeAspect="1"/>
          </p:cNvPicPr>
          <p:nvPr userDrawn="1"/>
        </p:nvPicPr>
        <p:blipFill>
          <a:blip r:embed="rId2"/>
          <a:stretch>
            <a:fillRect/>
          </a:stretch>
        </p:blipFill>
        <p:spPr>
          <a:xfrm>
            <a:off x="0" y="5927034"/>
            <a:ext cx="12192000" cy="990600"/>
          </a:xfrm>
          <a:prstGeom prst="rect">
            <a:avLst/>
          </a:prstGeom>
        </p:spPr>
      </p:pic>
      <p:sp>
        <p:nvSpPr>
          <p:cNvPr id="2" name="Title 1">
            <a:extLst>
              <a:ext uri="{FF2B5EF4-FFF2-40B4-BE49-F238E27FC236}">
                <a16:creationId xmlns:a16="http://schemas.microsoft.com/office/drawing/2014/main" id="{891A6F3C-1BB2-49DC-8184-F420217615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75610D-875A-42D3-BC1E-210C67341B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7">
            <a:extLst>
              <a:ext uri="{FF2B5EF4-FFF2-40B4-BE49-F238E27FC236}">
                <a16:creationId xmlns:a16="http://schemas.microsoft.com/office/drawing/2014/main" id="{E47E19E8-75AC-4805-A3BC-564AB4508095}"/>
              </a:ext>
            </a:extLst>
          </p:cNvPr>
          <p:cNvPicPr>
            <a:picLocks noChangeAspect="1"/>
          </p:cNvPicPr>
          <p:nvPr userDrawn="1"/>
        </p:nvPicPr>
        <p:blipFill>
          <a:blip r:embed="rId3"/>
          <a:stretch>
            <a:fillRect/>
          </a:stretch>
        </p:blipFill>
        <p:spPr>
          <a:xfrm>
            <a:off x="9357360" y="6342476"/>
            <a:ext cx="2621280" cy="457200"/>
          </a:xfrm>
          <a:prstGeom prst="rect">
            <a:avLst/>
          </a:prstGeom>
        </p:spPr>
      </p:pic>
      <p:sp>
        <p:nvSpPr>
          <p:cNvPr id="9" name="Slide Number Placeholder 5">
            <a:extLst>
              <a:ext uri="{FF2B5EF4-FFF2-40B4-BE49-F238E27FC236}">
                <a16:creationId xmlns:a16="http://schemas.microsoft.com/office/drawing/2014/main" id="{AB0AAC4E-EBFF-4D0B-98A2-7BAAF85CFFDB}"/>
              </a:ext>
            </a:extLst>
          </p:cNvPr>
          <p:cNvSpPr>
            <a:spLocks noGrp="1"/>
          </p:cNvSpPr>
          <p:nvPr>
            <p:ph type="sldNum" sz="quarter" idx="12"/>
          </p:nvPr>
        </p:nvSpPr>
        <p:spPr>
          <a:xfrm>
            <a:off x="0" y="6509095"/>
            <a:ext cx="2743200" cy="365125"/>
          </a:xfrm>
          <a:prstGeom prst="rect">
            <a:avLst/>
          </a:prstGeom>
        </p:spPr>
        <p:txBody>
          <a:bodyPr/>
          <a:lstStyle>
            <a:lvl1pPr algn="l">
              <a:defRPr sz="1400"/>
            </a:lvl1pPr>
          </a:lstStyle>
          <a:p>
            <a:fld id="{89DD4454-6EC2-4918-ABCB-88DD3CCA5411}" type="slidenum">
              <a:rPr lang="en-US" smtClean="0"/>
              <a:pPr/>
              <a:t>‹#›</a:t>
            </a:fld>
            <a:endParaRPr lang="en-US"/>
          </a:p>
        </p:txBody>
      </p:sp>
      <p:pic>
        <p:nvPicPr>
          <p:cNvPr id="11" name="Picture 10" descr="A picture containing toy&#10;&#10;Description automatically generated">
            <a:extLst>
              <a:ext uri="{FF2B5EF4-FFF2-40B4-BE49-F238E27FC236}">
                <a16:creationId xmlns:a16="http://schemas.microsoft.com/office/drawing/2014/main" id="{C94E3507-08A8-4BEB-B577-97865FFF4F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12845" y="6254750"/>
            <a:ext cx="544515" cy="707424"/>
          </a:xfrm>
          <a:prstGeom prst="rect">
            <a:avLst/>
          </a:prstGeom>
        </p:spPr>
      </p:pic>
    </p:spTree>
    <p:extLst>
      <p:ext uri="{BB962C8B-B14F-4D97-AF65-F5344CB8AC3E}">
        <p14:creationId xmlns:p14="http://schemas.microsoft.com/office/powerpoint/2010/main" val="1337450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B60B-737C-4AD6-BF2B-F6DA9C5BFB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79057E-0C2B-4249-9782-4D58D2E5B4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1F59D1-DDAC-4A74-8EF8-7F19925C10A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0F3D49CB-62F6-48B3-A0DB-D1164CA216A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A2073EF-9AD9-48DB-922F-3340B47178C9}"/>
              </a:ext>
            </a:extLst>
          </p:cNvPr>
          <p:cNvSpPr>
            <a:spLocks noGrp="1"/>
          </p:cNvSpPr>
          <p:nvPr>
            <p:ph type="sldNum" sz="quarter" idx="12"/>
          </p:nvPr>
        </p:nvSpPr>
        <p:spPr>
          <a:xfrm>
            <a:off x="8610600" y="6356350"/>
            <a:ext cx="2743200" cy="365125"/>
          </a:xfrm>
          <a:prstGeom prst="rect">
            <a:avLst/>
          </a:prstGeom>
        </p:spPr>
        <p:txBody>
          <a:bodyPr/>
          <a:lstStyle/>
          <a:p>
            <a:fld id="{89DD4454-6EC2-4918-ABCB-88DD3CCA5411}" type="slidenum">
              <a:rPr lang="en-US" smtClean="0"/>
              <a:t>‹#›</a:t>
            </a:fld>
            <a:endParaRPr lang="en-US"/>
          </a:p>
        </p:txBody>
      </p:sp>
    </p:spTree>
    <p:extLst>
      <p:ext uri="{BB962C8B-B14F-4D97-AF65-F5344CB8AC3E}">
        <p14:creationId xmlns:p14="http://schemas.microsoft.com/office/powerpoint/2010/main" val="2033807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6C8346-6B5F-4D0F-8F52-DA279016EF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2C932-8EE3-4FA6-A04B-A7FFC1C882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3FA53A-D1DE-4E42-9457-1D28A96D56DD}"/>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CDC39488-846F-4548-B7E5-EB61E6B361C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25D58B8-314A-4423-A899-86B26B0A83C8}"/>
              </a:ext>
            </a:extLst>
          </p:cNvPr>
          <p:cNvSpPr>
            <a:spLocks noGrp="1"/>
          </p:cNvSpPr>
          <p:nvPr>
            <p:ph type="sldNum" sz="quarter" idx="12"/>
          </p:nvPr>
        </p:nvSpPr>
        <p:spPr>
          <a:xfrm>
            <a:off x="8610600" y="6356350"/>
            <a:ext cx="2743200" cy="365125"/>
          </a:xfrm>
          <a:prstGeom prst="rect">
            <a:avLst/>
          </a:prstGeom>
        </p:spPr>
        <p:txBody>
          <a:bodyPr/>
          <a:lstStyle/>
          <a:p>
            <a:fld id="{89DD4454-6EC2-4918-ABCB-88DD3CCA5411}" type="slidenum">
              <a:rPr lang="en-US" smtClean="0"/>
              <a:t>‹#›</a:t>
            </a:fld>
            <a:endParaRPr lang="en-US"/>
          </a:p>
        </p:txBody>
      </p:sp>
    </p:spTree>
    <p:extLst>
      <p:ext uri="{BB962C8B-B14F-4D97-AF65-F5344CB8AC3E}">
        <p14:creationId xmlns:p14="http://schemas.microsoft.com/office/powerpoint/2010/main" val="2360225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10E8B-6884-4BED-AAA0-A5F339E364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7717CB-ADFE-45A1-900E-3E6A259A5D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48F9F684-7830-4147-846D-C63322D4CA41}"/>
              </a:ext>
            </a:extLst>
          </p:cNvPr>
          <p:cNvSpPr>
            <a:spLocks noGrp="1"/>
          </p:cNvSpPr>
          <p:nvPr>
            <p:ph type="sldNum" sz="quarter" idx="4"/>
          </p:nvPr>
        </p:nvSpPr>
        <p:spPr>
          <a:xfrm>
            <a:off x="0" y="6509095"/>
            <a:ext cx="2743200" cy="365125"/>
          </a:xfrm>
          <a:prstGeom prst="rect">
            <a:avLst/>
          </a:prstGeom>
        </p:spPr>
        <p:txBody>
          <a:bodyPr/>
          <a:lstStyle>
            <a:lvl1pPr algn="l">
              <a:defRPr sz="1400"/>
            </a:lvl1pPr>
          </a:lstStyle>
          <a:p>
            <a:fld id="{89DD4454-6EC2-4918-ABCB-88DD3CCA5411}" type="slidenum">
              <a:rPr lang="en-US" smtClean="0"/>
              <a:pPr/>
              <a:t>‹#›</a:t>
            </a:fld>
            <a:endParaRPr lang="en-US"/>
          </a:p>
        </p:txBody>
      </p:sp>
    </p:spTree>
    <p:extLst>
      <p:ext uri="{BB962C8B-B14F-4D97-AF65-F5344CB8AC3E}">
        <p14:creationId xmlns:p14="http://schemas.microsoft.com/office/powerpoint/2010/main" val="2346469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2296D-4141-46F5-8834-642382CA23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6357EF-C9EA-481B-8365-18D02F0323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3E221C-D230-4851-A06F-811386F64FB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F3490A9B-A98C-48E7-B63D-9C0B7EF94F0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5">
            <a:extLst>
              <a:ext uri="{FF2B5EF4-FFF2-40B4-BE49-F238E27FC236}">
                <a16:creationId xmlns:a16="http://schemas.microsoft.com/office/drawing/2014/main" id="{673C30CC-D4DB-4D6C-9691-DF6E7A2F724B}"/>
              </a:ext>
            </a:extLst>
          </p:cNvPr>
          <p:cNvSpPr txBox="1">
            <a:spLocks/>
          </p:cNvSpPr>
          <p:nvPr userDrawn="1"/>
        </p:nvSpPr>
        <p:spPr>
          <a:xfrm>
            <a:off x="0" y="6509095"/>
            <a:ext cx="2743200" cy="365125"/>
          </a:xfrm>
          <a:prstGeom prst="rect">
            <a:avLst/>
          </a:prstGeom>
        </p:spPr>
        <p:txBody>
          <a:bodyPr/>
          <a:lst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DD4454-6EC2-4918-ABCB-88DD3CCA5411}" type="slidenum">
              <a:rPr lang="en-US" smtClean="0"/>
              <a:pPr/>
              <a:t>‹#›</a:t>
            </a:fld>
            <a:endParaRPr lang="en-US"/>
          </a:p>
        </p:txBody>
      </p:sp>
    </p:spTree>
    <p:extLst>
      <p:ext uri="{BB962C8B-B14F-4D97-AF65-F5344CB8AC3E}">
        <p14:creationId xmlns:p14="http://schemas.microsoft.com/office/powerpoint/2010/main" val="2343970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2678D-C6DC-408B-ABBF-00390D998B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FCE54B-37BC-4B23-8E9B-2DCBF6E7B4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68B336-33AB-4901-B322-F9D681C4FD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2D387B-FB97-4032-8E2D-83D64750701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D7E5BF31-DA6E-4166-B31C-54DFC9AFD29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8" name="Slide Number Placeholder 5">
            <a:extLst>
              <a:ext uri="{FF2B5EF4-FFF2-40B4-BE49-F238E27FC236}">
                <a16:creationId xmlns:a16="http://schemas.microsoft.com/office/drawing/2014/main" id="{7656FFE9-489E-4490-A155-EFF84F8395DA}"/>
              </a:ext>
            </a:extLst>
          </p:cNvPr>
          <p:cNvSpPr>
            <a:spLocks noGrp="1"/>
          </p:cNvSpPr>
          <p:nvPr>
            <p:ph type="sldNum" sz="quarter" idx="4"/>
          </p:nvPr>
        </p:nvSpPr>
        <p:spPr>
          <a:xfrm>
            <a:off x="0" y="6509095"/>
            <a:ext cx="2743200" cy="365125"/>
          </a:xfrm>
          <a:prstGeom prst="rect">
            <a:avLst/>
          </a:prstGeom>
        </p:spPr>
        <p:txBody>
          <a:bodyPr/>
          <a:lstStyle>
            <a:lvl1pPr algn="l">
              <a:defRPr sz="1400"/>
            </a:lvl1pPr>
          </a:lstStyle>
          <a:p>
            <a:fld id="{89DD4454-6EC2-4918-ABCB-88DD3CCA5411}" type="slidenum">
              <a:rPr lang="en-US" smtClean="0"/>
              <a:pPr/>
              <a:t>‹#›</a:t>
            </a:fld>
            <a:endParaRPr lang="en-US"/>
          </a:p>
        </p:txBody>
      </p:sp>
    </p:spTree>
    <p:extLst>
      <p:ext uri="{BB962C8B-B14F-4D97-AF65-F5344CB8AC3E}">
        <p14:creationId xmlns:p14="http://schemas.microsoft.com/office/powerpoint/2010/main" val="3566585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AE98E-1769-47F1-959B-1E14F6A488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E46471-A10B-428A-8938-75340E75EB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8FEA8B-5EC0-4FB2-AF29-6F813A5723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0B4BBE-1E0D-45A8-8184-B605500A97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7E78F9-59EB-4FD5-8A69-B3C1A4BBAC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5ECF44-4C97-4864-B1EC-1D08093B0AE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74BF65E6-A8C8-4EAB-8069-1EE1BB9B2DA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09FDD142-0B2E-48BA-B8E2-5B1B055C4F05}"/>
              </a:ext>
            </a:extLst>
          </p:cNvPr>
          <p:cNvSpPr txBox="1">
            <a:spLocks/>
          </p:cNvSpPr>
          <p:nvPr userDrawn="1"/>
        </p:nvSpPr>
        <p:spPr>
          <a:xfrm>
            <a:off x="0" y="6509095"/>
            <a:ext cx="2743200" cy="365125"/>
          </a:xfrm>
          <a:prstGeom prst="rect">
            <a:avLst/>
          </a:prstGeom>
        </p:spPr>
        <p:txBody>
          <a:bodyPr/>
          <a:lst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DD4454-6EC2-4918-ABCB-88DD3CCA5411}" type="slidenum">
              <a:rPr lang="en-US" smtClean="0"/>
              <a:pPr/>
              <a:t>‹#›</a:t>
            </a:fld>
            <a:endParaRPr lang="en-US"/>
          </a:p>
        </p:txBody>
      </p:sp>
    </p:spTree>
    <p:extLst>
      <p:ext uri="{BB962C8B-B14F-4D97-AF65-F5344CB8AC3E}">
        <p14:creationId xmlns:p14="http://schemas.microsoft.com/office/powerpoint/2010/main" val="281929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A1CAD-3FFD-4866-8441-F4E97CFCA1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53472F-AACC-44A0-B1C3-CDFF0A07EFC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6F662612-4745-428F-B47F-3400B6ABAA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BA963C3-09F3-4DA9-8F03-736F789F64A2}"/>
              </a:ext>
            </a:extLst>
          </p:cNvPr>
          <p:cNvSpPr txBox="1">
            <a:spLocks/>
          </p:cNvSpPr>
          <p:nvPr userDrawn="1"/>
        </p:nvSpPr>
        <p:spPr>
          <a:xfrm>
            <a:off x="0" y="6509095"/>
            <a:ext cx="2743200" cy="365125"/>
          </a:xfrm>
          <a:prstGeom prst="rect">
            <a:avLst/>
          </a:prstGeom>
        </p:spPr>
        <p:txBody>
          <a:bodyPr/>
          <a:lst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DD4454-6EC2-4918-ABCB-88DD3CCA5411}" type="slidenum">
              <a:rPr lang="en-US" smtClean="0"/>
              <a:pPr/>
              <a:t>‹#›</a:t>
            </a:fld>
            <a:endParaRPr lang="en-US"/>
          </a:p>
        </p:txBody>
      </p:sp>
    </p:spTree>
    <p:extLst>
      <p:ext uri="{BB962C8B-B14F-4D97-AF65-F5344CB8AC3E}">
        <p14:creationId xmlns:p14="http://schemas.microsoft.com/office/powerpoint/2010/main" val="1101595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B1E02E-D9E3-4D63-9DA3-F80A18907052}"/>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ADCFC930-A28A-4C0C-ACF5-3BAB0CED0E0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5">
            <a:extLst>
              <a:ext uri="{FF2B5EF4-FFF2-40B4-BE49-F238E27FC236}">
                <a16:creationId xmlns:a16="http://schemas.microsoft.com/office/drawing/2014/main" id="{9DDDCB98-DCF9-45E2-9D53-B5177AB1EC41}"/>
              </a:ext>
            </a:extLst>
          </p:cNvPr>
          <p:cNvSpPr txBox="1">
            <a:spLocks/>
          </p:cNvSpPr>
          <p:nvPr userDrawn="1"/>
        </p:nvSpPr>
        <p:spPr>
          <a:xfrm>
            <a:off x="0" y="6509095"/>
            <a:ext cx="2743200" cy="365125"/>
          </a:xfrm>
          <a:prstGeom prst="rect">
            <a:avLst/>
          </a:prstGeom>
        </p:spPr>
        <p:txBody>
          <a:bodyPr/>
          <a:lst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DD4454-6EC2-4918-ABCB-88DD3CCA5411}" type="slidenum">
              <a:rPr lang="en-US" smtClean="0"/>
              <a:pPr/>
              <a:t>‹#›</a:t>
            </a:fld>
            <a:endParaRPr lang="en-US"/>
          </a:p>
        </p:txBody>
      </p:sp>
    </p:spTree>
    <p:extLst>
      <p:ext uri="{BB962C8B-B14F-4D97-AF65-F5344CB8AC3E}">
        <p14:creationId xmlns:p14="http://schemas.microsoft.com/office/powerpoint/2010/main" val="2823973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39023-8E97-43BC-A4AC-32C1876C05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87F5A8-E43A-4FC4-B9AE-317A9336F2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E36D5C-E950-4F5C-955C-DE2EFB6AA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8150D2-0C51-4CDA-AE08-42B9F54A526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6245770-C383-4AF2-9BAB-13E535AE19A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E43DFD3-6679-48CD-9D42-A806F230A6CA}"/>
              </a:ext>
            </a:extLst>
          </p:cNvPr>
          <p:cNvSpPr>
            <a:spLocks noGrp="1"/>
          </p:cNvSpPr>
          <p:nvPr>
            <p:ph type="sldNum" sz="quarter" idx="12"/>
          </p:nvPr>
        </p:nvSpPr>
        <p:spPr>
          <a:xfrm>
            <a:off x="8610600" y="6356350"/>
            <a:ext cx="2743200" cy="365125"/>
          </a:xfrm>
          <a:prstGeom prst="rect">
            <a:avLst/>
          </a:prstGeom>
        </p:spPr>
        <p:txBody>
          <a:bodyPr/>
          <a:lstStyle/>
          <a:p>
            <a:fld id="{89DD4454-6EC2-4918-ABCB-88DD3CCA5411}" type="slidenum">
              <a:rPr lang="en-US" smtClean="0"/>
              <a:t>‹#›</a:t>
            </a:fld>
            <a:endParaRPr lang="en-US"/>
          </a:p>
        </p:txBody>
      </p:sp>
    </p:spTree>
    <p:extLst>
      <p:ext uri="{BB962C8B-B14F-4D97-AF65-F5344CB8AC3E}">
        <p14:creationId xmlns:p14="http://schemas.microsoft.com/office/powerpoint/2010/main" val="2019885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7AA1F-F7AD-4B20-A2EA-CDE8BF3F70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07E38F-232A-468C-8CC3-08519617E6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30E43A-3CC7-4E6E-811D-9E0D7E1CEF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A4039E-27A4-4607-9CB4-BC3F470FDB2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1D8004D-5EFF-4228-81F2-CDD5AE9F787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54AB633-6A01-4C80-8FC6-8E9122050C94}"/>
              </a:ext>
            </a:extLst>
          </p:cNvPr>
          <p:cNvSpPr>
            <a:spLocks noGrp="1"/>
          </p:cNvSpPr>
          <p:nvPr>
            <p:ph type="sldNum" sz="quarter" idx="12"/>
          </p:nvPr>
        </p:nvSpPr>
        <p:spPr>
          <a:xfrm>
            <a:off x="8610600" y="6356350"/>
            <a:ext cx="2743200" cy="365125"/>
          </a:xfrm>
          <a:prstGeom prst="rect">
            <a:avLst/>
          </a:prstGeom>
        </p:spPr>
        <p:txBody>
          <a:bodyPr/>
          <a:lstStyle/>
          <a:p>
            <a:fld id="{89DD4454-6EC2-4918-ABCB-88DD3CCA5411}" type="slidenum">
              <a:rPr lang="en-US" smtClean="0"/>
              <a:t>‹#›</a:t>
            </a:fld>
            <a:endParaRPr lang="en-US"/>
          </a:p>
        </p:txBody>
      </p:sp>
    </p:spTree>
    <p:extLst>
      <p:ext uri="{BB962C8B-B14F-4D97-AF65-F5344CB8AC3E}">
        <p14:creationId xmlns:p14="http://schemas.microsoft.com/office/powerpoint/2010/main" val="3332846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848BEA-A363-4728-BDA3-61D69AA18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13391C-924E-453A-AE49-D3AE2481F8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A1BB0032-7F4B-4730-B2A2-217C18E54CEB}"/>
              </a:ext>
            </a:extLst>
          </p:cNvPr>
          <p:cNvPicPr>
            <a:picLocks noChangeAspect="1"/>
          </p:cNvPicPr>
          <p:nvPr userDrawn="1"/>
        </p:nvPicPr>
        <p:blipFill>
          <a:blip r:embed="rId13"/>
          <a:stretch>
            <a:fillRect/>
          </a:stretch>
        </p:blipFill>
        <p:spPr>
          <a:xfrm>
            <a:off x="0" y="5927034"/>
            <a:ext cx="12192000" cy="990600"/>
          </a:xfrm>
          <a:prstGeom prst="rect">
            <a:avLst/>
          </a:prstGeom>
        </p:spPr>
      </p:pic>
      <p:pic>
        <p:nvPicPr>
          <p:cNvPr id="8" name="Picture 7">
            <a:extLst>
              <a:ext uri="{FF2B5EF4-FFF2-40B4-BE49-F238E27FC236}">
                <a16:creationId xmlns:a16="http://schemas.microsoft.com/office/drawing/2014/main" id="{A7FDA692-82BB-492D-A782-BDBA75F3B932}"/>
              </a:ext>
            </a:extLst>
          </p:cNvPr>
          <p:cNvPicPr>
            <a:picLocks noChangeAspect="1"/>
          </p:cNvPicPr>
          <p:nvPr userDrawn="1"/>
        </p:nvPicPr>
        <p:blipFill>
          <a:blip r:embed="rId14"/>
          <a:stretch>
            <a:fillRect/>
          </a:stretch>
        </p:blipFill>
        <p:spPr>
          <a:xfrm>
            <a:off x="9357360" y="6342476"/>
            <a:ext cx="2621280" cy="457200"/>
          </a:xfrm>
          <a:prstGeom prst="rect">
            <a:avLst/>
          </a:prstGeom>
        </p:spPr>
      </p:pic>
      <p:pic>
        <p:nvPicPr>
          <p:cNvPr id="9" name="Picture 8" descr="A picture containing toy&#10;&#10;Description automatically generated">
            <a:extLst>
              <a:ext uri="{FF2B5EF4-FFF2-40B4-BE49-F238E27FC236}">
                <a16:creationId xmlns:a16="http://schemas.microsoft.com/office/drawing/2014/main" id="{2D29CB4F-ECCA-4018-96DC-01492A6036A9}"/>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812845" y="6232978"/>
            <a:ext cx="544515" cy="707424"/>
          </a:xfrm>
          <a:prstGeom prst="rect">
            <a:avLst/>
          </a:prstGeom>
        </p:spPr>
      </p:pic>
      <p:sp>
        <p:nvSpPr>
          <p:cNvPr id="10" name="Slide Number Placeholder 5">
            <a:extLst>
              <a:ext uri="{FF2B5EF4-FFF2-40B4-BE49-F238E27FC236}">
                <a16:creationId xmlns:a16="http://schemas.microsoft.com/office/drawing/2014/main" id="{9429E933-2DAD-42DC-A806-99760196BD8B}"/>
              </a:ext>
            </a:extLst>
          </p:cNvPr>
          <p:cNvSpPr>
            <a:spLocks noGrp="1"/>
          </p:cNvSpPr>
          <p:nvPr>
            <p:ph type="sldNum" sz="quarter" idx="4"/>
          </p:nvPr>
        </p:nvSpPr>
        <p:spPr>
          <a:xfrm>
            <a:off x="0" y="6509095"/>
            <a:ext cx="2743200" cy="365125"/>
          </a:xfrm>
          <a:prstGeom prst="rect">
            <a:avLst/>
          </a:prstGeom>
        </p:spPr>
        <p:txBody>
          <a:bodyPr/>
          <a:lstStyle>
            <a:lvl1pPr algn="l">
              <a:defRPr sz="1400"/>
            </a:lvl1pPr>
          </a:lstStyle>
          <a:p>
            <a:fld id="{89DD4454-6EC2-4918-ABCB-88DD3CCA5411}" type="slidenum">
              <a:rPr lang="en-US" smtClean="0"/>
              <a:pPr/>
              <a:t>‹#›</a:t>
            </a:fld>
            <a:endParaRPr lang="en-US"/>
          </a:p>
        </p:txBody>
      </p:sp>
    </p:spTree>
    <p:extLst>
      <p:ext uri="{BB962C8B-B14F-4D97-AF65-F5344CB8AC3E}">
        <p14:creationId xmlns:p14="http://schemas.microsoft.com/office/powerpoint/2010/main" val="2992970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customXml" Target="../ink/ink5.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customXml" Target="../ink/ink2.xml"/><Relationship Id="rId11" Type="http://schemas.openxmlformats.org/officeDocument/2006/relationships/image" Target="../media/image24.png"/><Relationship Id="rId5" Type="http://schemas.microsoft.com/office/2007/relationships/hdphoto" Target="../media/hdphoto1.wdp"/><Relationship Id="rId10" Type="http://schemas.openxmlformats.org/officeDocument/2006/relationships/customXml" Target="../ink/ink4.xml"/><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customXml" Target="../ink/ink6.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8.tiff"/></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6.jpe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41.jpeg"/><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52.png"/><Relationship Id="rId18" Type="http://schemas.openxmlformats.org/officeDocument/2006/relationships/customXml" Target="../ink/ink13.xml"/><Relationship Id="rId26" Type="http://schemas.openxmlformats.org/officeDocument/2006/relationships/image" Target="../media/image58.png"/><Relationship Id="rId3" Type="http://schemas.openxmlformats.org/officeDocument/2006/relationships/image" Target="../media/image46.png"/><Relationship Id="rId21" Type="http://schemas.openxmlformats.org/officeDocument/2006/relationships/customXml" Target="../ink/ink15.xml"/><Relationship Id="rId7" Type="http://schemas.openxmlformats.org/officeDocument/2006/relationships/image" Target="../media/image50.png"/><Relationship Id="rId12" Type="http://schemas.openxmlformats.org/officeDocument/2006/relationships/customXml" Target="../ink/ink10.xml"/><Relationship Id="rId17" Type="http://schemas.openxmlformats.org/officeDocument/2006/relationships/image" Target="../media/image54.png"/><Relationship Id="rId25" Type="http://schemas.openxmlformats.org/officeDocument/2006/relationships/customXml" Target="../ink/ink17.xml"/><Relationship Id="rId2" Type="http://schemas.openxmlformats.org/officeDocument/2006/relationships/notesSlide" Target="../notesSlides/notesSlide25.xml"/><Relationship Id="rId16" Type="http://schemas.openxmlformats.org/officeDocument/2006/relationships/customXml" Target="../ink/ink12.xml"/><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customXml" Target="../ink/ink7.xml"/><Relationship Id="rId11" Type="http://schemas.openxmlformats.org/officeDocument/2006/relationships/image" Target="../media/image51.png"/><Relationship Id="rId24" Type="http://schemas.openxmlformats.org/officeDocument/2006/relationships/image" Target="../media/image57.png"/><Relationship Id="rId5" Type="http://schemas.openxmlformats.org/officeDocument/2006/relationships/image" Target="../media/image28.tiff"/><Relationship Id="rId15" Type="http://schemas.openxmlformats.org/officeDocument/2006/relationships/image" Target="../media/image53.png"/><Relationship Id="rId23" Type="http://schemas.openxmlformats.org/officeDocument/2006/relationships/customXml" Target="../ink/ink16.xml"/><Relationship Id="rId10" Type="http://schemas.openxmlformats.org/officeDocument/2006/relationships/customXml" Target="../ink/ink9.xml"/><Relationship Id="rId19" Type="http://schemas.openxmlformats.org/officeDocument/2006/relationships/customXml" Target="../ink/ink14.xml"/><Relationship Id="rId4" Type="http://schemas.openxmlformats.org/officeDocument/2006/relationships/image" Target="../media/image47.png"/><Relationship Id="rId9" Type="http://schemas.openxmlformats.org/officeDocument/2006/relationships/image" Target="../media/image22.png"/><Relationship Id="rId14" Type="http://schemas.openxmlformats.org/officeDocument/2006/relationships/customXml" Target="../ink/ink11.xml"/><Relationship Id="rId22"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61.emf"/></Relationships>
</file>

<file path=ppt/slides/_rels/slide2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75.emf"/></Relationships>
</file>

<file path=ppt/slides/_rels/slide3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77.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056FB-A28C-44E5-AF8F-3904C475B1DA}"/>
              </a:ext>
            </a:extLst>
          </p:cNvPr>
          <p:cNvSpPr>
            <a:spLocks noGrp="1"/>
          </p:cNvSpPr>
          <p:nvPr>
            <p:ph type="ctrTitle"/>
          </p:nvPr>
        </p:nvSpPr>
        <p:spPr/>
        <p:txBody>
          <a:bodyPr>
            <a:normAutofit fontScale="90000"/>
          </a:bodyPr>
          <a:lstStyle/>
          <a:p>
            <a:r>
              <a:rPr lang="en-US" dirty="0"/>
              <a:t>Optimization of Photodetection Analysis for </a:t>
            </a:r>
            <a:r>
              <a:rPr lang="en-US" dirty="0" err="1"/>
              <a:t>MXene</a:t>
            </a:r>
            <a:r>
              <a:rPr lang="en-US" dirty="0"/>
              <a:t> Thin Films</a:t>
            </a:r>
          </a:p>
        </p:txBody>
      </p:sp>
      <p:sp>
        <p:nvSpPr>
          <p:cNvPr id="3" name="Subtitle 2">
            <a:extLst>
              <a:ext uri="{FF2B5EF4-FFF2-40B4-BE49-F238E27FC236}">
                <a16:creationId xmlns:a16="http://schemas.microsoft.com/office/drawing/2014/main" id="{C029F2F7-6815-458A-8148-BF7FF3CCD2B5}"/>
              </a:ext>
            </a:extLst>
          </p:cNvPr>
          <p:cNvSpPr>
            <a:spLocks noGrp="1"/>
          </p:cNvSpPr>
          <p:nvPr>
            <p:ph type="subTitle" idx="1"/>
          </p:nvPr>
        </p:nvSpPr>
        <p:spPr>
          <a:xfrm>
            <a:off x="1524000" y="3602037"/>
            <a:ext cx="9144000" cy="2387599"/>
          </a:xfrm>
        </p:spPr>
        <p:txBody>
          <a:bodyPr>
            <a:normAutofit fontScale="92500" lnSpcReduction="10000"/>
          </a:bodyPr>
          <a:lstStyle/>
          <a:p>
            <a:r>
              <a:rPr lang="en-US" dirty="0"/>
              <a:t>Kristine Loh</a:t>
            </a:r>
          </a:p>
          <a:p>
            <a:r>
              <a:rPr lang="en-US" dirty="0"/>
              <a:t>MS Thesis Defense</a:t>
            </a:r>
          </a:p>
          <a:p>
            <a:r>
              <a:rPr lang="en-US" dirty="0"/>
              <a:t>May 21, 2020</a:t>
            </a:r>
          </a:p>
          <a:p>
            <a:endParaRPr lang="en-US" dirty="0"/>
          </a:p>
          <a:p>
            <a:r>
              <a:rPr lang="en-US" dirty="0"/>
              <a:t>Thesis Advisor: Prof. Jason Baxter</a:t>
            </a:r>
            <a:endParaRPr lang="en-US" b="1" dirty="0"/>
          </a:p>
          <a:p>
            <a:r>
              <a:rPr lang="en-US" dirty="0"/>
              <a:t>Committee Members: Prof. </a:t>
            </a:r>
            <a:r>
              <a:rPr lang="en-US" dirty="0" err="1"/>
              <a:t>Yury</a:t>
            </a:r>
            <a:r>
              <a:rPr lang="en-US" dirty="0"/>
              <a:t> </a:t>
            </a:r>
            <a:r>
              <a:rPr lang="en-US" dirty="0" err="1"/>
              <a:t>Gogotsi</a:t>
            </a:r>
            <a:r>
              <a:rPr lang="en-US" dirty="0"/>
              <a:t> | Prof. Steven May</a:t>
            </a:r>
          </a:p>
        </p:txBody>
      </p:sp>
    </p:spTree>
    <p:extLst>
      <p:ext uri="{BB962C8B-B14F-4D97-AF65-F5344CB8AC3E}">
        <p14:creationId xmlns:p14="http://schemas.microsoft.com/office/powerpoint/2010/main" val="1823226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74A57-EE48-42A0-A462-2C3A5D16F564}"/>
              </a:ext>
            </a:extLst>
          </p:cNvPr>
          <p:cNvSpPr>
            <a:spLocks noGrp="1"/>
          </p:cNvSpPr>
          <p:nvPr>
            <p:ph type="title"/>
          </p:nvPr>
        </p:nvSpPr>
        <p:spPr/>
        <p:txBody>
          <a:bodyPr/>
          <a:lstStyle/>
          <a:p>
            <a:r>
              <a:rPr lang="en-US" dirty="0"/>
              <a:t>Photoresponse Influences</a:t>
            </a:r>
          </a:p>
        </p:txBody>
      </p:sp>
      <p:sp>
        <p:nvSpPr>
          <p:cNvPr id="5" name="Content Placeholder 4">
            <a:extLst>
              <a:ext uri="{FF2B5EF4-FFF2-40B4-BE49-F238E27FC236}">
                <a16:creationId xmlns:a16="http://schemas.microsoft.com/office/drawing/2014/main" id="{F0A54B03-8519-4311-99B6-A221D973CD43}"/>
              </a:ext>
            </a:extLst>
          </p:cNvPr>
          <p:cNvSpPr>
            <a:spLocks noGrp="1"/>
          </p:cNvSpPr>
          <p:nvPr>
            <p:ph sz="half" idx="1"/>
          </p:nvPr>
        </p:nvSpPr>
        <p:spPr/>
        <p:txBody>
          <a:bodyPr/>
          <a:lstStyle/>
          <a:p>
            <a:r>
              <a:rPr lang="en-US" sz="3200" dirty="0"/>
              <a:t>Environment</a:t>
            </a:r>
          </a:p>
          <a:p>
            <a:r>
              <a:rPr lang="en-US" sz="3200" dirty="0"/>
              <a:t>Ohmic vs. Schottky contacts</a:t>
            </a:r>
          </a:p>
          <a:p>
            <a:r>
              <a:rPr lang="en-US" sz="3200" dirty="0"/>
              <a:t>Resistive-capacitive effects</a:t>
            </a:r>
          </a:p>
          <a:p>
            <a:r>
              <a:rPr lang="en-US" sz="3200" dirty="0"/>
              <a:t>Electronic interactions</a:t>
            </a:r>
          </a:p>
          <a:p>
            <a:r>
              <a:rPr lang="en-US" sz="3200" dirty="0"/>
              <a:t>Heating</a:t>
            </a:r>
          </a:p>
          <a:p>
            <a:endParaRPr lang="en-US" dirty="0"/>
          </a:p>
          <a:p>
            <a:endParaRPr lang="en-US" dirty="0"/>
          </a:p>
        </p:txBody>
      </p:sp>
      <p:pic>
        <p:nvPicPr>
          <p:cNvPr id="7" name="Content Placeholder 6">
            <a:extLst>
              <a:ext uri="{FF2B5EF4-FFF2-40B4-BE49-F238E27FC236}">
                <a16:creationId xmlns:a16="http://schemas.microsoft.com/office/drawing/2014/main" id="{008BB1F1-DCBC-4D69-8449-EDE916E940AA}"/>
              </a:ext>
            </a:extLst>
          </p:cNvPr>
          <p:cNvPicPr>
            <a:picLocks noGrp="1" noChangeAspect="1"/>
          </p:cNvPicPr>
          <p:nvPr>
            <p:ph sz="half" idx="2"/>
          </p:nvPr>
        </p:nvPicPr>
        <p:blipFill>
          <a:blip r:embed="rId3"/>
          <a:stretch>
            <a:fillRect/>
          </a:stretch>
        </p:blipFill>
        <p:spPr>
          <a:xfrm>
            <a:off x="6781800" y="1690688"/>
            <a:ext cx="4572000" cy="3633878"/>
          </a:xfrm>
          <a:prstGeom prst="rect">
            <a:avLst/>
          </a:prstGeom>
        </p:spPr>
      </p:pic>
      <p:sp>
        <p:nvSpPr>
          <p:cNvPr id="4" name="Slide Number Placeholder 3">
            <a:extLst>
              <a:ext uri="{FF2B5EF4-FFF2-40B4-BE49-F238E27FC236}">
                <a16:creationId xmlns:a16="http://schemas.microsoft.com/office/drawing/2014/main" id="{B4B3DE29-6979-433B-ABA7-17B237F76C3D}"/>
              </a:ext>
            </a:extLst>
          </p:cNvPr>
          <p:cNvSpPr>
            <a:spLocks noGrp="1"/>
          </p:cNvSpPr>
          <p:nvPr>
            <p:ph type="sldNum" sz="quarter" idx="4"/>
          </p:nvPr>
        </p:nvSpPr>
        <p:spPr/>
        <p:txBody>
          <a:bodyPr/>
          <a:lstStyle/>
          <a:p>
            <a:fld id="{89DD4454-6EC2-4918-ABCB-88DD3CCA5411}" type="slidenum">
              <a:rPr lang="en-US" smtClean="0"/>
              <a:pPr/>
              <a:t>10</a:t>
            </a:fld>
            <a:endParaRPr lang="en-US"/>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E02A3F59-1198-4D67-BC1B-16F2E8ECBFC4}"/>
                  </a:ext>
                </a:extLst>
              </p14:cNvPr>
              <p14:cNvContentPartPr/>
              <p14:nvPr/>
            </p14:nvContentPartPr>
            <p14:xfrm>
              <a:off x="6990780" y="2310960"/>
              <a:ext cx="112680" cy="162720"/>
            </p14:xfrm>
          </p:contentPart>
        </mc:Choice>
        <mc:Fallback xmlns="">
          <p:pic>
            <p:nvPicPr>
              <p:cNvPr id="8" name="Ink 7">
                <a:extLst>
                  <a:ext uri="{FF2B5EF4-FFF2-40B4-BE49-F238E27FC236}">
                    <a16:creationId xmlns:a16="http://schemas.microsoft.com/office/drawing/2014/main" id="{E02A3F59-1198-4D67-BC1B-16F2E8ECBFC4}"/>
                  </a:ext>
                </a:extLst>
              </p:cNvPr>
              <p:cNvPicPr/>
              <p:nvPr/>
            </p:nvPicPr>
            <p:blipFill>
              <a:blip r:embed="rId5"/>
              <a:stretch>
                <a:fillRect/>
              </a:stretch>
            </p:blipFill>
            <p:spPr>
              <a:xfrm>
                <a:off x="6927780" y="2248320"/>
                <a:ext cx="238320" cy="288360"/>
              </a:xfrm>
              <a:prstGeom prst="rect">
                <a:avLst/>
              </a:prstGeom>
            </p:spPr>
          </p:pic>
        </mc:Fallback>
      </mc:AlternateContent>
      <p:sp>
        <p:nvSpPr>
          <p:cNvPr id="9" name="Rectangle 8">
            <a:extLst>
              <a:ext uri="{FF2B5EF4-FFF2-40B4-BE49-F238E27FC236}">
                <a16:creationId xmlns:a16="http://schemas.microsoft.com/office/drawing/2014/main" id="{1AFEE3E5-BA2A-4B41-9572-ABD555E1690B}"/>
              </a:ext>
            </a:extLst>
          </p:cNvPr>
          <p:cNvSpPr/>
          <p:nvPr/>
        </p:nvSpPr>
        <p:spPr>
          <a:xfrm>
            <a:off x="899137" y="6311900"/>
            <a:ext cx="5059270" cy="307777"/>
          </a:xfrm>
          <a:prstGeom prst="rect">
            <a:avLst/>
          </a:prstGeom>
        </p:spPr>
        <p:txBody>
          <a:bodyPr wrap="none">
            <a:spAutoFit/>
          </a:bodyPr>
          <a:lstStyle/>
          <a:p>
            <a:r>
              <a:rPr lang="en-US" sz="1400" dirty="0" err="1">
                <a:solidFill>
                  <a:schemeClr val="bg1"/>
                </a:solidFill>
              </a:rPr>
              <a:t>Chertopalov</a:t>
            </a:r>
            <a:r>
              <a:rPr lang="en-US" sz="1400" dirty="0">
                <a:solidFill>
                  <a:schemeClr val="bg1"/>
                </a:solidFill>
              </a:rPr>
              <a:t>, S. &amp; </a:t>
            </a:r>
            <a:r>
              <a:rPr lang="en-US" sz="1400" dirty="0" err="1">
                <a:solidFill>
                  <a:schemeClr val="bg1"/>
                </a:solidFill>
              </a:rPr>
              <a:t>Mochalin</a:t>
            </a:r>
            <a:r>
              <a:rPr lang="en-US" sz="1400" dirty="0">
                <a:solidFill>
                  <a:schemeClr val="bg1"/>
                </a:solidFill>
              </a:rPr>
              <a:t>, V. N. </a:t>
            </a:r>
            <a:r>
              <a:rPr lang="en-US" sz="1400" i="1" dirty="0">
                <a:solidFill>
                  <a:schemeClr val="bg1"/>
                </a:solidFill>
              </a:rPr>
              <a:t>ACS Nano</a:t>
            </a:r>
            <a:r>
              <a:rPr lang="en-US" sz="1400" dirty="0">
                <a:solidFill>
                  <a:schemeClr val="bg1"/>
                </a:solidFill>
              </a:rPr>
              <a:t> </a:t>
            </a:r>
            <a:r>
              <a:rPr lang="en-US" sz="1400" b="1" dirty="0">
                <a:solidFill>
                  <a:schemeClr val="bg1"/>
                </a:solidFill>
              </a:rPr>
              <a:t>12</a:t>
            </a:r>
            <a:r>
              <a:rPr lang="en-US" sz="1400" dirty="0">
                <a:solidFill>
                  <a:schemeClr val="bg1"/>
                </a:solidFill>
              </a:rPr>
              <a:t>, 6109–6116 (2018).</a:t>
            </a:r>
            <a:endParaRPr lang="en-US" sz="1400" dirty="0">
              <a:solidFill>
                <a:schemeClr val="bg1"/>
              </a:solidFill>
              <a:cs typeface="Arial" panose="020B0604020202020204" pitchFamily="34" charset="0"/>
            </a:endParaRPr>
          </a:p>
        </p:txBody>
      </p:sp>
    </p:spTree>
    <p:extLst>
      <p:ext uri="{BB962C8B-B14F-4D97-AF65-F5344CB8AC3E}">
        <p14:creationId xmlns:p14="http://schemas.microsoft.com/office/powerpoint/2010/main" val="1971845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5053-8591-4848-87FB-0AF91D3D5523}"/>
              </a:ext>
            </a:extLst>
          </p:cNvPr>
          <p:cNvSpPr>
            <a:spLocks noGrp="1"/>
          </p:cNvSpPr>
          <p:nvPr>
            <p:ph type="title"/>
          </p:nvPr>
        </p:nvSpPr>
        <p:spPr/>
        <p:txBody>
          <a:bodyPr/>
          <a:lstStyle/>
          <a:p>
            <a:r>
              <a:rPr lang="en-US" dirty="0" err="1"/>
              <a:t>Interflake</a:t>
            </a:r>
            <a:r>
              <a:rPr lang="en-US" dirty="0"/>
              <a:t> Interactions for 2D Materials</a:t>
            </a:r>
          </a:p>
        </p:txBody>
      </p:sp>
      <p:sp>
        <p:nvSpPr>
          <p:cNvPr id="16" name="Content Placeholder 15">
            <a:extLst>
              <a:ext uri="{FF2B5EF4-FFF2-40B4-BE49-F238E27FC236}">
                <a16:creationId xmlns:a16="http://schemas.microsoft.com/office/drawing/2014/main" id="{9A24E79B-149E-4D44-ABA4-5764F97EF0D4}"/>
              </a:ext>
            </a:extLst>
          </p:cNvPr>
          <p:cNvSpPr>
            <a:spLocks noGrp="1"/>
          </p:cNvSpPr>
          <p:nvPr>
            <p:ph sz="half" idx="1"/>
          </p:nvPr>
        </p:nvSpPr>
        <p:spPr/>
        <p:txBody>
          <a:bodyPr>
            <a:normAutofit lnSpcReduction="10000"/>
          </a:bodyPr>
          <a:lstStyle/>
          <a:p>
            <a:r>
              <a:rPr lang="en-US" sz="3200" dirty="0"/>
              <a:t>Strong in-plane electronic interactions</a:t>
            </a:r>
          </a:p>
          <a:p>
            <a:r>
              <a:rPr lang="en-US" sz="3200" dirty="0"/>
              <a:t>Weak out-of-plane van der Waals interactions</a:t>
            </a:r>
          </a:p>
          <a:p>
            <a:r>
              <a:rPr lang="en-US" sz="3200" dirty="0"/>
              <a:t>Intercalants: molecules situated between two layers</a:t>
            </a:r>
          </a:p>
          <a:p>
            <a:pPr lvl="1"/>
            <a:r>
              <a:rPr lang="en-US" sz="2800" dirty="0"/>
              <a:t>Increase spacing between layers</a:t>
            </a:r>
          </a:p>
          <a:p>
            <a:pPr lvl="1"/>
            <a:r>
              <a:rPr lang="en-US" sz="2800" dirty="0"/>
              <a:t>Contribute to electronic properties</a:t>
            </a:r>
          </a:p>
        </p:txBody>
      </p:sp>
      <p:sp>
        <p:nvSpPr>
          <p:cNvPr id="5" name="Slide Number Placeholder 4">
            <a:extLst>
              <a:ext uri="{FF2B5EF4-FFF2-40B4-BE49-F238E27FC236}">
                <a16:creationId xmlns:a16="http://schemas.microsoft.com/office/drawing/2014/main" id="{48CBAA7F-3F72-40EF-9980-0D422EBA99AC}"/>
              </a:ext>
            </a:extLst>
          </p:cNvPr>
          <p:cNvSpPr>
            <a:spLocks noGrp="1"/>
          </p:cNvSpPr>
          <p:nvPr>
            <p:ph type="sldNum" sz="quarter" idx="4"/>
          </p:nvPr>
        </p:nvSpPr>
        <p:spPr/>
        <p:txBody>
          <a:bodyPr/>
          <a:lstStyle/>
          <a:p>
            <a:fld id="{89DD4454-6EC2-4918-ABCB-88DD3CCA5411}" type="slidenum">
              <a:rPr lang="en-US" smtClean="0"/>
              <a:pPr/>
              <a:t>11</a:t>
            </a:fld>
            <a:endParaRPr lang="en-US"/>
          </a:p>
        </p:txBody>
      </p:sp>
      <p:pic>
        <p:nvPicPr>
          <p:cNvPr id="6" name="Picture 5">
            <a:extLst>
              <a:ext uri="{FF2B5EF4-FFF2-40B4-BE49-F238E27FC236}">
                <a16:creationId xmlns:a16="http://schemas.microsoft.com/office/drawing/2014/main" id="{CA4C7516-AB62-4D7B-88B5-FB1B50F0D7A3}"/>
              </a:ext>
            </a:extLst>
          </p:cNvPr>
          <p:cNvPicPr>
            <a:picLocks noChangeAspect="1"/>
          </p:cNvPicPr>
          <p:nvPr/>
        </p:nvPicPr>
        <p:blipFill rotWithShape="1">
          <a:blip r:embed="rId3"/>
          <a:srcRect l="40017"/>
          <a:stretch/>
        </p:blipFill>
        <p:spPr>
          <a:xfrm>
            <a:off x="6699051" y="1690688"/>
            <a:ext cx="4654749" cy="2082907"/>
          </a:xfrm>
          <a:prstGeom prst="rect">
            <a:avLst/>
          </a:prstGeom>
        </p:spPr>
      </p:pic>
      <p:sp>
        <p:nvSpPr>
          <p:cNvPr id="7" name="Rectangle 6">
            <a:extLst>
              <a:ext uri="{FF2B5EF4-FFF2-40B4-BE49-F238E27FC236}">
                <a16:creationId xmlns:a16="http://schemas.microsoft.com/office/drawing/2014/main" id="{376CAB71-0A66-4B26-A3B9-D4F7774F8F33}"/>
              </a:ext>
            </a:extLst>
          </p:cNvPr>
          <p:cNvSpPr/>
          <p:nvPr/>
        </p:nvSpPr>
        <p:spPr>
          <a:xfrm>
            <a:off x="899137" y="6311900"/>
            <a:ext cx="5172313" cy="307777"/>
          </a:xfrm>
          <a:prstGeom prst="rect">
            <a:avLst/>
          </a:prstGeom>
        </p:spPr>
        <p:txBody>
          <a:bodyPr wrap="none">
            <a:spAutoFit/>
          </a:bodyPr>
          <a:lstStyle/>
          <a:p>
            <a:r>
              <a:rPr lang="en-US" sz="1400" dirty="0">
                <a:solidFill>
                  <a:schemeClr val="bg1"/>
                </a:solidFill>
              </a:rPr>
              <a:t>Wang, Z., Kim, H. &amp; </a:t>
            </a:r>
            <a:r>
              <a:rPr lang="en-US" sz="1400" dirty="0" err="1">
                <a:solidFill>
                  <a:schemeClr val="bg1"/>
                </a:solidFill>
              </a:rPr>
              <a:t>Alshareef</a:t>
            </a:r>
            <a:r>
              <a:rPr lang="en-US" sz="1400" dirty="0">
                <a:solidFill>
                  <a:schemeClr val="bg1"/>
                </a:solidFill>
              </a:rPr>
              <a:t>, H. N. </a:t>
            </a:r>
            <a:r>
              <a:rPr lang="en-US" sz="1400" i="1" dirty="0">
                <a:solidFill>
                  <a:schemeClr val="bg1"/>
                </a:solidFill>
              </a:rPr>
              <a:t>Adv. Mater.</a:t>
            </a:r>
            <a:r>
              <a:rPr lang="en-US" sz="1400" dirty="0">
                <a:solidFill>
                  <a:schemeClr val="bg1"/>
                </a:solidFill>
              </a:rPr>
              <a:t> </a:t>
            </a:r>
            <a:r>
              <a:rPr lang="en-US" sz="1400" b="1" dirty="0">
                <a:solidFill>
                  <a:schemeClr val="bg1"/>
                </a:solidFill>
              </a:rPr>
              <a:t>30</a:t>
            </a:r>
            <a:r>
              <a:rPr lang="en-US" sz="1400" dirty="0">
                <a:solidFill>
                  <a:schemeClr val="bg1"/>
                </a:solidFill>
              </a:rPr>
              <a:t>, 1706656 (2018).</a:t>
            </a:r>
            <a:endParaRPr lang="en-US" sz="1400" dirty="0">
              <a:solidFill>
                <a:schemeClr val="bg1"/>
              </a:solidFill>
              <a:cs typeface="Arial" panose="020B0604020202020204" pitchFamily="34" charset="0"/>
            </a:endParaRPr>
          </a:p>
        </p:txBody>
      </p:sp>
      <p:pic>
        <p:nvPicPr>
          <p:cNvPr id="8" name="Picture 7">
            <a:extLst>
              <a:ext uri="{FF2B5EF4-FFF2-40B4-BE49-F238E27FC236}">
                <a16:creationId xmlns:a16="http://schemas.microsoft.com/office/drawing/2014/main" id="{E18E0194-0A37-4CE9-BA6F-E940F67D53D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7920737" y="4142927"/>
            <a:ext cx="2211373" cy="1859742"/>
          </a:xfrm>
          <a:prstGeom prst="rect">
            <a:avLst/>
          </a:prstGeom>
        </p:spPr>
      </p:pic>
      <p:sp>
        <p:nvSpPr>
          <p:cNvPr id="9" name="TextBox 8">
            <a:extLst>
              <a:ext uri="{FF2B5EF4-FFF2-40B4-BE49-F238E27FC236}">
                <a16:creationId xmlns:a16="http://schemas.microsoft.com/office/drawing/2014/main" id="{7393705B-41D8-48B4-9A27-6D75CCA3B23A}"/>
              </a:ext>
            </a:extLst>
          </p:cNvPr>
          <p:cNvSpPr txBox="1"/>
          <p:nvPr/>
        </p:nvSpPr>
        <p:spPr>
          <a:xfrm>
            <a:off x="8453447" y="1456625"/>
            <a:ext cx="1145955" cy="369332"/>
          </a:xfrm>
          <a:prstGeom prst="rect">
            <a:avLst/>
          </a:prstGeom>
          <a:noFill/>
        </p:spPr>
        <p:txBody>
          <a:bodyPr wrap="none" rtlCol="0">
            <a:spAutoFit/>
          </a:bodyPr>
          <a:lstStyle/>
          <a:p>
            <a:r>
              <a:rPr lang="en-US" dirty="0"/>
              <a:t>Schematic</a:t>
            </a:r>
          </a:p>
        </p:txBody>
      </p:sp>
      <p:sp>
        <p:nvSpPr>
          <p:cNvPr id="10" name="TextBox 9">
            <a:extLst>
              <a:ext uri="{FF2B5EF4-FFF2-40B4-BE49-F238E27FC236}">
                <a16:creationId xmlns:a16="http://schemas.microsoft.com/office/drawing/2014/main" id="{7F9AAF8B-355E-47DA-BDFF-7A041DAFD761}"/>
              </a:ext>
            </a:extLst>
          </p:cNvPr>
          <p:cNvSpPr txBox="1"/>
          <p:nvPr/>
        </p:nvSpPr>
        <p:spPr>
          <a:xfrm>
            <a:off x="8726502" y="3773595"/>
            <a:ext cx="599844" cy="369332"/>
          </a:xfrm>
          <a:prstGeom prst="rect">
            <a:avLst/>
          </a:prstGeom>
          <a:noFill/>
        </p:spPr>
        <p:txBody>
          <a:bodyPr wrap="none" rtlCol="0">
            <a:spAutoFit/>
          </a:bodyPr>
          <a:lstStyle/>
          <a:p>
            <a:r>
              <a:rPr lang="en-US" dirty="0"/>
              <a:t>SEM</a:t>
            </a:r>
          </a:p>
        </p:txBody>
      </p:sp>
      <p:grpSp>
        <p:nvGrpSpPr>
          <p:cNvPr id="15" name="Group 14">
            <a:extLst>
              <a:ext uri="{FF2B5EF4-FFF2-40B4-BE49-F238E27FC236}">
                <a16:creationId xmlns:a16="http://schemas.microsoft.com/office/drawing/2014/main" id="{CE49953D-5052-4A92-AE5A-5C91E4D483B4}"/>
              </a:ext>
            </a:extLst>
          </p:cNvPr>
          <p:cNvGrpSpPr/>
          <p:nvPr/>
        </p:nvGrpSpPr>
        <p:grpSpPr>
          <a:xfrm>
            <a:off x="6628980" y="1828560"/>
            <a:ext cx="152640" cy="335520"/>
            <a:chOff x="6628980" y="1828560"/>
            <a:chExt cx="152640" cy="335520"/>
          </a:xfrm>
        </p:grpSpPr>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98A19E57-89E6-4895-9C38-F6313A4ECF3D}"/>
                    </a:ext>
                  </a:extLst>
                </p14:cNvPr>
                <p14:cNvContentPartPr/>
                <p14:nvPr/>
              </p14:nvContentPartPr>
              <p14:xfrm>
                <a:off x="6692340" y="1828560"/>
                <a:ext cx="360" cy="360"/>
              </p14:xfrm>
            </p:contentPart>
          </mc:Choice>
          <mc:Fallback xmlns="">
            <p:pic>
              <p:nvPicPr>
                <p:cNvPr id="11" name="Ink 10">
                  <a:extLst>
                    <a:ext uri="{FF2B5EF4-FFF2-40B4-BE49-F238E27FC236}">
                      <a16:creationId xmlns:a16="http://schemas.microsoft.com/office/drawing/2014/main" id="{98A19E57-89E6-4895-9C38-F6313A4ECF3D}"/>
                    </a:ext>
                  </a:extLst>
                </p:cNvPr>
                <p:cNvPicPr/>
                <p:nvPr/>
              </p:nvPicPr>
              <p:blipFill>
                <a:blip r:embed="rId7"/>
                <a:stretch>
                  <a:fillRect/>
                </a:stretch>
              </p:blipFill>
              <p:spPr>
                <a:xfrm>
                  <a:off x="6629340" y="17659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CA8CA159-E5A6-42EB-AF85-EE14F396F41B}"/>
                    </a:ext>
                  </a:extLst>
                </p14:cNvPr>
                <p14:cNvContentPartPr/>
                <p14:nvPr/>
              </p14:nvContentPartPr>
              <p14:xfrm>
                <a:off x="6655260" y="1902360"/>
                <a:ext cx="113400" cy="55080"/>
              </p14:xfrm>
            </p:contentPart>
          </mc:Choice>
          <mc:Fallback xmlns="">
            <p:pic>
              <p:nvPicPr>
                <p:cNvPr id="12" name="Ink 11">
                  <a:extLst>
                    <a:ext uri="{FF2B5EF4-FFF2-40B4-BE49-F238E27FC236}">
                      <a16:creationId xmlns:a16="http://schemas.microsoft.com/office/drawing/2014/main" id="{CA8CA159-E5A6-42EB-AF85-EE14F396F41B}"/>
                    </a:ext>
                  </a:extLst>
                </p:cNvPr>
                <p:cNvPicPr/>
                <p:nvPr/>
              </p:nvPicPr>
              <p:blipFill>
                <a:blip r:embed="rId9"/>
                <a:stretch>
                  <a:fillRect/>
                </a:stretch>
              </p:blipFill>
              <p:spPr>
                <a:xfrm>
                  <a:off x="6592620" y="1839720"/>
                  <a:ext cx="2390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E73A47AB-C65A-46F0-B04E-D6836677043E}"/>
                    </a:ext>
                  </a:extLst>
                </p14:cNvPr>
                <p14:cNvContentPartPr/>
                <p14:nvPr/>
              </p14:nvContentPartPr>
              <p14:xfrm>
                <a:off x="6628980" y="1942320"/>
                <a:ext cx="152640" cy="221760"/>
              </p14:xfrm>
            </p:contentPart>
          </mc:Choice>
          <mc:Fallback xmlns="">
            <p:pic>
              <p:nvPicPr>
                <p:cNvPr id="13" name="Ink 12">
                  <a:extLst>
                    <a:ext uri="{FF2B5EF4-FFF2-40B4-BE49-F238E27FC236}">
                      <a16:creationId xmlns:a16="http://schemas.microsoft.com/office/drawing/2014/main" id="{E73A47AB-C65A-46F0-B04E-D6836677043E}"/>
                    </a:ext>
                  </a:extLst>
                </p:cNvPr>
                <p:cNvPicPr/>
                <p:nvPr/>
              </p:nvPicPr>
              <p:blipFill>
                <a:blip r:embed="rId11"/>
                <a:stretch>
                  <a:fillRect/>
                </a:stretch>
              </p:blipFill>
              <p:spPr>
                <a:xfrm>
                  <a:off x="6565980" y="1879680"/>
                  <a:ext cx="278280" cy="347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D509D687-266F-415D-90CE-BFE47A252D80}"/>
                  </a:ext>
                </a:extLst>
              </p14:cNvPr>
              <p14:cNvContentPartPr/>
              <p14:nvPr/>
            </p14:nvContentPartPr>
            <p14:xfrm>
              <a:off x="9182100" y="1941960"/>
              <a:ext cx="303480" cy="130680"/>
            </p14:xfrm>
          </p:contentPart>
        </mc:Choice>
        <mc:Fallback xmlns="">
          <p:pic>
            <p:nvPicPr>
              <p:cNvPr id="14" name="Ink 13">
                <a:extLst>
                  <a:ext uri="{FF2B5EF4-FFF2-40B4-BE49-F238E27FC236}">
                    <a16:creationId xmlns:a16="http://schemas.microsoft.com/office/drawing/2014/main" id="{D509D687-266F-415D-90CE-BFE47A252D80}"/>
                  </a:ext>
                </a:extLst>
              </p:cNvPr>
              <p:cNvPicPr/>
              <p:nvPr/>
            </p:nvPicPr>
            <p:blipFill>
              <a:blip r:embed="rId13"/>
              <a:stretch>
                <a:fillRect/>
              </a:stretch>
            </p:blipFill>
            <p:spPr>
              <a:xfrm>
                <a:off x="9119100" y="1879320"/>
                <a:ext cx="4291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4165AE86-8914-4BC3-A444-A38398AB5069}"/>
                  </a:ext>
                </a:extLst>
              </p14:cNvPr>
              <p14:cNvContentPartPr/>
              <p14:nvPr/>
            </p14:nvContentPartPr>
            <p14:xfrm>
              <a:off x="11493300" y="2310960"/>
              <a:ext cx="360" cy="360"/>
            </p14:xfrm>
          </p:contentPart>
        </mc:Choice>
        <mc:Fallback xmlns="">
          <p:pic>
            <p:nvPicPr>
              <p:cNvPr id="18" name="Ink 17">
                <a:extLst>
                  <a:ext uri="{FF2B5EF4-FFF2-40B4-BE49-F238E27FC236}">
                    <a16:creationId xmlns:a16="http://schemas.microsoft.com/office/drawing/2014/main" id="{4165AE86-8914-4BC3-A444-A38398AB5069}"/>
                  </a:ext>
                </a:extLst>
              </p:cNvPr>
              <p:cNvPicPr/>
              <p:nvPr/>
            </p:nvPicPr>
            <p:blipFill>
              <a:blip r:embed="rId7"/>
              <a:stretch>
                <a:fillRect/>
              </a:stretch>
            </p:blipFill>
            <p:spPr>
              <a:xfrm>
                <a:off x="11430660" y="2248320"/>
                <a:ext cx="126000" cy="126000"/>
              </a:xfrm>
              <a:prstGeom prst="rect">
                <a:avLst/>
              </a:prstGeom>
            </p:spPr>
          </p:pic>
        </mc:Fallback>
      </mc:AlternateContent>
    </p:spTree>
    <p:extLst>
      <p:ext uri="{BB962C8B-B14F-4D97-AF65-F5344CB8AC3E}">
        <p14:creationId xmlns:p14="http://schemas.microsoft.com/office/powerpoint/2010/main" val="2515329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B2C5D-EF7D-4690-A05A-2D102FC870BF}"/>
              </a:ext>
            </a:extLst>
          </p:cNvPr>
          <p:cNvSpPr>
            <a:spLocks noGrp="1"/>
          </p:cNvSpPr>
          <p:nvPr>
            <p:ph type="title"/>
          </p:nvPr>
        </p:nvSpPr>
        <p:spPr/>
        <p:txBody>
          <a:bodyPr/>
          <a:lstStyle/>
          <a:p>
            <a:r>
              <a:rPr lang="en-US" dirty="0"/>
              <a:t>Photoresponse Characteristics</a:t>
            </a:r>
          </a:p>
        </p:txBody>
      </p:sp>
      <p:sp>
        <p:nvSpPr>
          <p:cNvPr id="3" name="Content Placeholder 2">
            <a:extLst>
              <a:ext uri="{FF2B5EF4-FFF2-40B4-BE49-F238E27FC236}">
                <a16:creationId xmlns:a16="http://schemas.microsoft.com/office/drawing/2014/main" id="{58779DDF-EAB5-46D2-AEF5-06766298360F}"/>
              </a:ext>
            </a:extLst>
          </p:cNvPr>
          <p:cNvSpPr>
            <a:spLocks noGrp="1"/>
          </p:cNvSpPr>
          <p:nvPr>
            <p:ph sz="half" idx="1"/>
          </p:nvPr>
        </p:nvSpPr>
        <p:spPr/>
        <p:txBody>
          <a:bodyPr>
            <a:normAutofit/>
          </a:bodyPr>
          <a:lstStyle/>
          <a:p>
            <a:r>
              <a:rPr lang="en-US" sz="3600" dirty="0"/>
              <a:t>Sign</a:t>
            </a:r>
          </a:p>
          <a:p>
            <a:r>
              <a:rPr lang="en-US" sz="3600" dirty="0"/>
              <a:t>Shape</a:t>
            </a:r>
          </a:p>
          <a:p>
            <a:r>
              <a:rPr lang="en-US" sz="3600" dirty="0"/>
              <a:t>Speed</a:t>
            </a:r>
          </a:p>
          <a:p>
            <a:r>
              <a:rPr lang="en-US" sz="3600" dirty="0"/>
              <a:t>Strength</a:t>
            </a:r>
          </a:p>
        </p:txBody>
      </p:sp>
      <p:sp>
        <p:nvSpPr>
          <p:cNvPr id="5" name="Slide Number Placeholder 4">
            <a:extLst>
              <a:ext uri="{FF2B5EF4-FFF2-40B4-BE49-F238E27FC236}">
                <a16:creationId xmlns:a16="http://schemas.microsoft.com/office/drawing/2014/main" id="{FEA9B830-1B59-4CD7-BE77-9082E042862D}"/>
              </a:ext>
            </a:extLst>
          </p:cNvPr>
          <p:cNvSpPr>
            <a:spLocks noGrp="1"/>
          </p:cNvSpPr>
          <p:nvPr>
            <p:ph type="sldNum" sz="quarter" idx="4"/>
          </p:nvPr>
        </p:nvSpPr>
        <p:spPr/>
        <p:txBody>
          <a:bodyPr/>
          <a:lstStyle/>
          <a:p>
            <a:fld id="{89DD4454-6EC2-4918-ABCB-88DD3CCA5411}" type="slidenum">
              <a:rPr lang="en-US" smtClean="0"/>
              <a:pPr/>
              <a:t>12</a:t>
            </a:fld>
            <a:endParaRPr lang="en-US"/>
          </a:p>
        </p:txBody>
      </p:sp>
      <p:pic>
        <p:nvPicPr>
          <p:cNvPr id="9" name="Content Placeholder 8">
            <a:extLst>
              <a:ext uri="{FF2B5EF4-FFF2-40B4-BE49-F238E27FC236}">
                <a16:creationId xmlns:a16="http://schemas.microsoft.com/office/drawing/2014/main" id="{C5E1A382-53F6-4E78-B0E7-16443D0B4195}"/>
              </a:ext>
            </a:extLst>
          </p:cNvPr>
          <p:cNvPicPr>
            <a:picLocks noGrp="1" noChangeAspect="1"/>
          </p:cNvPicPr>
          <p:nvPr>
            <p:ph sz="half" idx="2"/>
          </p:nvPr>
        </p:nvPicPr>
        <p:blipFill rotWithShape="1">
          <a:blip r:embed="rId3"/>
          <a:srcRect t="8891" b="7129"/>
          <a:stretch/>
        </p:blipFill>
        <p:spPr>
          <a:xfrm>
            <a:off x="5384800" y="1493493"/>
            <a:ext cx="6662057" cy="4572000"/>
          </a:xfrm>
          <a:prstGeom prst="rect">
            <a:avLst/>
          </a:prstGeom>
        </p:spPr>
      </p:pic>
    </p:spTree>
    <p:extLst>
      <p:ext uri="{BB962C8B-B14F-4D97-AF65-F5344CB8AC3E}">
        <p14:creationId xmlns:p14="http://schemas.microsoft.com/office/powerpoint/2010/main" val="2970358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BC598-AF98-4253-9035-A7C8875444B4}"/>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4DB80393-9777-47E6-94A2-E90CB9D1830F}"/>
              </a:ext>
            </a:extLst>
          </p:cNvPr>
          <p:cNvSpPr>
            <a:spLocks noGrp="1"/>
          </p:cNvSpPr>
          <p:nvPr>
            <p:ph idx="1"/>
          </p:nvPr>
        </p:nvSpPr>
        <p:spPr/>
        <p:txBody>
          <a:bodyPr>
            <a:normAutofit/>
          </a:bodyPr>
          <a:lstStyle/>
          <a:p>
            <a:pPr marL="514350" indent="-514350">
              <a:buFont typeface="+mj-lt"/>
              <a:buAutoNum type="arabicPeriod"/>
            </a:pPr>
            <a:r>
              <a:rPr lang="en-US" sz="3200" dirty="0"/>
              <a:t>Determine best practices for optoelectronic characterization of MXenes</a:t>
            </a:r>
          </a:p>
          <a:p>
            <a:pPr marL="514350" indent="-514350">
              <a:buFont typeface="+mj-lt"/>
              <a:buAutoNum type="arabicPeriod"/>
            </a:pPr>
            <a:r>
              <a:rPr lang="en-US" sz="3200" dirty="0"/>
              <a:t>Probe effect of external stimuli on photoresponse of MXenes</a:t>
            </a:r>
          </a:p>
          <a:p>
            <a:pPr marL="514350" indent="-514350">
              <a:buFont typeface="+mj-lt"/>
              <a:buAutoNum type="arabicPeriod"/>
            </a:pPr>
            <a:r>
              <a:rPr lang="en-US" sz="3200" dirty="0"/>
              <a:t>Understand fundamental mechanisms of MXene optoelectronic behavior</a:t>
            </a:r>
          </a:p>
        </p:txBody>
      </p:sp>
      <p:sp>
        <p:nvSpPr>
          <p:cNvPr id="4" name="Slide Number Placeholder 3">
            <a:extLst>
              <a:ext uri="{FF2B5EF4-FFF2-40B4-BE49-F238E27FC236}">
                <a16:creationId xmlns:a16="http://schemas.microsoft.com/office/drawing/2014/main" id="{1981FBB2-E28A-45AC-A497-638EB54CC412}"/>
              </a:ext>
            </a:extLst>
          </p:cNvPr>
          <p:cNvSpPr>
            <a:spLocks noGrp="1"/>
          </p:cNvSpPr>
          <p:nvPr>
            <p:ph type="sldNum" sz="quarter" idx="4"/>
          </p:nvPr>
        </p:nvSpPr>
        <p:spPr/>
        <p:txBody>
          <a:bodyPr/>
          <a:lstStyle/>
          <a:p>
            <a:fld id="{89DD4454-6EC2-4918-ABCB-88DD3CCA5411}" type="slidenum">
              <a:rPr lang="en-US" smtClean="0"/>
              <a:pPr/>
              <a:t>13</a:t>
            </a:fld>
            <a:endParaRPr lang="en-US"/>
          </a:p>
        </p:txBody>
      </p:sp>
    </p:spTree>
    <p:extLst>
      <p:ext uri="{BB962C8B-B14F-4D97-AF65-F5344CB8AC3E}">
        <p14:creationId xmlns:p14="http://schemas.microsoft.com/office/powerpoint/2010/main" val="3895078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C38E2-1001-48D1-A8BC-80AD72BED764}"/>
              </a:ext>
            </a:extLst>
          </p:cNvPr>
          <p:cNvSpPr>
            <a:spLocks noGrp="1"/>
          </p:cNvSpPr>
          <p:nvPr>
            <p:ph type="title"/>
          </p:nvPr>
        </p:nvSpPr>
        <p:spPr/>
        <p:txBody>
          <a:bodyPr/>
          <a:lstStyle/>
          <a:p>
            <a:r>
              <a:rPr lang="en-US" dirty="0"/>
              <a:t>Substrate Types</a:t>
            </a:r>
          </a:p>
        </p:txBody>
      </p:sp>
      <p:sp>
        <p:nvSpPr>
          <p:cNvPr id="5" name="Slide Number Placeholder 4">
            <a:extLst>
              <a:ext uri="{FF2B5EF4-FFF2-40B4-BE49-F238E27FC236}">
                <a16:creationId xmlns:a16="http://schemas.microsoft.com/office/drawing/2014/main" id="{11CB49AE-6C24-4DFB-9E7E-C8B2587EDBFC}"/>
              </a:ext>
            </a:extLst>
          </p:cNvPr>
          <p:cNvSpPr>
            <a:spLocks noGrp="1"/>
          </p:cNvSpPr>
          <p:nvPr>
            <p:ph type="sldNum" sz="quarter" idx="4"/>
          </p:nvPr>
        </p:nvSpPr>
        <p:spPr/>
        <p:txBody>
          <a:bodyPr/>
          <a:lstStyle/>
          <a:p>
            <a:fld id="{89DD4454-6EC2-4918-ABCB-88DD3CCA5411}" type="slidenum">
              <a:rPr lang="en-US" smtClean="0"/>
              <a:pPr/>
              <a:t>14</a:t>
            </a:fld>
            <a:endParaRPr lang="en-US"/>
          </a:p>
        </p:txBody>
      </p:sp>
      <p:pic>
        <p:nvPicPr>
          <p:cNvPr id="6" name="Content Placeholder 16" descr="A close up of an object&#10;&#10;Description automatically generated">
            <a:extLst>
              <a:ext uri="{FF2B5EF4-FFF2-40B4-BE49-F238E27FC236}">
                <a16:creationId xmlns:a16="http://schemas.microsoft.com/office/drawing/2014/main" id="{940071FF-D641-4B25-B242-D17294B0D45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274094"/>
            <a:ext cx="5181600" cy="3454400"/>
          </a:xfrm>
          <a:prstGeom prst="rect">
            <a:avLst/>
          </a:prstGeom>
        </p:spPr>
      </p:pic>
      <p:pic>
        <p:nvPicPr>
          <p:cNvPr id="7" name="Picture 2">
            <a:extLst>
              <a:ext uri="{FF2B5EF4-FFF2-40B4-BE49-F238E27FC236}">
                <a16:creationId xmlns:a16="http://schemas.microsoft.com/office/drawing/2014/main" id="{DF4D95EC-09B4-4F63-BF07-39667A058A9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b="41964"/>
          <a:stretch/>
        </p:blipFill>
        <p:spPr bwMode="auto">
          <a:xfrm>
            <a:off x="6172200" y="2873599"/>
            <a:ext cx="5181600" cy="22553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6681FD0-724D-4BF3-87F3-41F98262B766}"/>
              </a:ext>
            </a:extLst>
          </p:cNvPr>
          <p:cNvSpPr txBox="1"/>
          <p:nvPr/>
        </p:nvSpPr>
        <p:spPr>
          <a:xfrm>
            <a:off x="1980032" y="1732157"/>
            <a:ext cx="2897935" cy="400110"/>
          </a:xfrm>
          <a:prstGeom prst="rect">
            <a:avLst/>
          </a:prstGeom>
          <a:noFill/>
        </p:spPr>
        <p:txBody>
          <a:bodyPr wrap="square" rtlCol="0">
            <a:spAutoFit/>
          </a:bodyPr>
          <a:lstStyle/>
          <a:p>
            <a:pPr algn="ctr"/>
            <a:r>
              <a:rPr lang="en-US" sz="2000" b="1" u="sng" dirty="0">
                <a:solidFill>
                  <a:srgbClr val="002060"/>
                </a:solidFill>
              </a:rPr>
              <a:t>Pristine Glass Slide</a:t>
            </a:r>
          </a:p>
        </p:txBody>
      </p:sp>
      <p:sp>
        <p:nvSpPr>
          <p:cNvPr id="13" name="TextBox 12">
            <a:extLst>
              <a:ext uri="{FF2B5EF4-FFF2-40B4-BE49-F238E27FC236}">
                <a16:creationId xmlns:a16="http://schemas.microsoft.com/office/drawing/2014/main" id="{A6A864C4-ADD2-41B7-8AAA-6A770D099017}"/>
              </a:ext>
            </a:extLst>
          </p:cNvPr>
          <p:cNvSpPr txBox="1"/>
          <p:nvPr/>
        </p:nvSpPr>
        <p:spPr>
          <a:xfrm>
            <a:off x="7314035" y="1732157"/>
            <a:ext cx="2897935" cy="400110"/>
          </a:xfrm>
          <a:prstGeom prst="rect">
            <a:avLst/>
          </a:prstGeom>
          <a:noFill/>
        </p:spPr>
        <p:txBody>
          <a:bodyPr wrap="square" rtlCol="0">
            <a:spAutoFit/>
          </a:bodyPr>
          <a:lstStyle/>
          <a:p>
            <a:pPr algn="ctr"/>
            <a:r>
              <a:rPr lang="en-US" sz="2000" b="1" u="sng" dirty="0">
                <a:solidFill>
                  <a:srgbClr val="002060"/>
                </a:solidFill>
              </a:rPr>
              <a:t>Patterned FTO</a:t>
            </a:r>
          </a:p>
        </p:txBody>
      </p:sp>
      <p:cxnSp>
        <p:nvCxnSpPr>
          <p:cNvPr id="14" name="Straight Arrow Connector 13">
            <a:extLst>
              <a:ext uri="{FF2B5EF4-FFF2-40B4-BE49-F238E27FC236}">
                <a16:creationId xmlns:a16="http://schemas.microsoft.com/office/drawing/2014/main" id="{163C929D-5936-489E-99F5-DAB12D5ECCDA}"/>
              </a:ext>
            </a:extLst>
          </p:cNvPr>
          <p:cNvCxnSpPr>
            <a:cxnSpLocks/>
          </p:cNvCxnSpPr>
          <p:nvPr/>
        </p:nvCxnSpPr>
        <p:spPr>
          <a:xfrm>
            <a:off x="2593848" y="3303750"/>
            <a:ext cx="1511808" cy="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D39A165-D2E7-4DF9-8AEA-15E02001B338}"/>
              </a:ext>
            </a:extLst>
          </p:cNvPr>
          <p:cNvSpPr txBox="1"/>
          <p:nvPr/>
        </p:nvSpPr>
        <p:spPr>
          <a:xfrm>
            <a:off x="2908459" y="2934418"/>
            <a:ext cx="928459" cy="369332"/>
          </a:xfrm>
          <a:prstGeom prst="rect">
            <a:avLst/>
          </a:prstGeom>
          <a:noFill/>
        </p:spPr>
        <p:txBody>
          <a:bodyPr wrap="none" rtlCol="0">
            <a:spAutoFit/>
          </a:bodyPr>
          <a:lstStyle/>
          <a:p>
            <a:r>
              <a:rPr lang="en-US" dirty="0">
                <a:solidFill>
                  <a:schemeClr val="bg1"/>
                </a:solidFill>
              </a:rPr>
              <a:t>2.54 cm</a:t>
            </a:r>
          </a:p>
        </p:txBody>
      </p:sp>
      <p:cxnSp>
        <p:nvCxnSpPr>
          <p:cNvPr id="16" name="Straight Arrow Connector 15">
            <a:extLst>
              <a:ext uri="{FF2B5EF4-FFF2-40B4-BE49-F238E27FC236}">
                <a16:creationId xmlns:a16="http://schemas.microsoft.com/office/drawing/2014/main" id="{4AA936CC-8980-4FF8-9670-8843856A45D2}"/>
              </a:ext>
            </a:extLst>
          </p:cNvPr>
          <p:cNvCxnSpPr>
            <a:cxnSpLocks/>
          </p:cNvCxnSpPr>
          <p:nvPr/>
        </p:nvCxnSpPr>
        <p:spPr>
          <a:xfrm>
            <a:off x="3089896" y="4334362"/>
            <a:ext cx="543220" cy="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87C0ED7-ADBA-46B1-A1A4-C376FEE47A4A}"/>
              </a:ext>
            </a:extLst>
          </p:cNvPr>
          <p:cNvSpPr txBox="1"/>
          <p:nvPr/>
        </p:nvSpPr>
        <p:spPr>
          <a:xfrm>
            <a:off x="3213097" y="4339546"/>
            <a:ext cx="811441" cy="369332"/>
          </a:xfrm>
          <a:prstGeom prst="rect">
            <a:avLst/>
          </a:prstGeom>
          <a:noFill/>
        </p:spPr>
        <p:txBody>
          <a:bodyPr wrap="none" rtlCol="0">
            <a:spAutoFit/>
          </a:bodyPr>
          <a:lstStyle/>
          <a:p>
            <a:r>
              <a:rPr lang="en-US" dirty="0">
                <a:solidFill>
                  <a:schemeClr val="bg1"/>
                </a:solidFill>
              </a:rPr>
              <a:t>0.5 cm</a:t>
            </a:r>
          </a:p>
        </p:txBody>
      </p:sp>
      <p:cxnSp>
        <p:nvCxnSpPr>
          <p:cNvPr id="18" name="Straight Arrow Connector 17">
            <a:extLst>
              <a:ext uri="{FF2B5EF4-FFF2-40B4-BE49-F238E27FC236}">
                <a16:creationId xmlns:a16="http://schemas.microsoft.com/office/drawing/2014/main" id="{88931DE9-6C81-4882-8E3F-363A8A265F2C}"/>
              </a:ext>
            </a:extLst>
          </p:cNvPr>
          <p:cNvCxnSpPr>
            <a:cxnSpLocks/>
          </p:cNvCxnSpPr>
          <p:nvPr/>
        </p:nvCxnSpPr>
        <p:spPr>
          <a:xfrm>
            <a:off x="7574280" y="3499844"/>
            <a:ext cx="134112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88C7F77-FA5C-4BE0-929E-2FACF3B440B1}"/>
              </a:ext>
            </a:extLst>
          </p:cNvPr>
          <p:cNvSpPr txBox="1"/>
          <p:nvPr/>
        </p:nvSpPr>
        <p:spPr>
          <a:xfrm>
            <a:off x="7888891" y="3130512"/>
            <a:ext cx="811441" cy="369332"/>
          </a:xfrm>
          <a:prstGeom prst="rect">
            <a:avLst/>
          </a:prstGeom>
          <a:noFill/>
        </p:spPr>
        <p:txBody>
          <a:bodyPr wrap="none" rtlCol="0">
            <a:spAutoFit/>
          </a:bodyPr>
          <a:lstStyle/>
          <a:p>
            <a:r>
              <a:rPr lang="en-US" dirty="0"/>
              <a:t>2.5 cm</a:t>
            </a:r>
          </a:p>
        </p:txBody>
      </p:sp>
      <p:cxnSp>
        <p:nvCxnSpPr>
          <p:cNvPr id="21" name="Straight Arrow Connector 20">
            <a:extLst>
              <a:ext uri="{FF2B5EF4-FFF2-40B4-BE49-F238E27FC236}">
                <a16:creationId xmlns:a16="http://schemas.microsoft.com/office/drawing/2014/main" id="{AAB0D3F4-996A-48ED-95D5-E09250F17F08}"/>
              </a:ext>
            </a:extLst>
          </p:cNvPr>
          <p:cNvCxnSpPr>
            <a:cxnSpLocks/>
          </p:cNvCxnSpPr>
          <p:nvPr/>
        </p:nvCxnSpPr>
        <p:spPr>
          <a:xfrm flipV="1">
            <a:off x="7314035" y="3575304"/>
            <a:ext cx="0" cy="106956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1DA4B19-7A57-48B9-8CC5-D1C2C18E553D}"/>
              </a:ext>
            </a:extLst>
          </p:cNvPr>
          <p:cNvSpPr txBox="1"/>
          <p:nvPr/>
        </p:nvSpPr>
        <p:spPr>
          <a:xfrm>
            <a:off x="6502594" y="3816627"/>
            <a:ext cx="811441" cy="369332"/>
          </a:xfrm>
          <a:prstGeom prst="rect">
            <a:avLst/>
          </a:prstGeom>
          <a:noFill/>
        </p:spPr>
        <p:txBody>
          <a:bodyPr wrap="none" rtlCol="0">
            <a:spAutoFit/>
          </a:bodyPr>
          <a:lstStyle/>
          <a:p>
            <a:r>
              <a:rPr lang="en-US" dirty="0"/>
              <a:t>2.5 cm</a:t>
            </a:r>
          </a:p>
        </p:txBody>
      </p:sp>
      <p:cxnSp>
        <p:nvCxnSpPr>
          <p:cNvPr id="24" name="Straight Arrow Connector 23">
            <a:extLst>
              <a:ext uri="{FF2B5EF4-FFF2-40B4-BE49-F238E27FC236}">
                <a16:creationId xmlns:a16="http://schemas.microsoft.com/office/drawing/2014/main" id="{F570694F-DBB6-45F6-8629-1B352C6C8DB0}"/>
              </a:ext>
            </a:extLst>
          </p:cNvPr>
          <p:cNvCxnSpPr>
            <a:cxnSpLocks/>
          </p:cNvCxnSpPr>
          <p:nvPr/>
        </p:nvCxnSpPr>
        <p:spPr>
          <a:xfrm flipV="1">
            <a:off x="4240024" y="3429000"/>
            <a:ext cx="0" cy="1279878"/>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D188E70-A2CC-465B-A1FD-3753FED8953D}"/>
              </a:ext>
            </a:extLst>
          </p:cNvPr>
          <p:cNvSpPr txBox="1"/>
          <p:nvPr/>
        </p:nvSpPr>
        <p:spPr>
          <a:xfrm>
            <a:off x="4240023" y="3863327"/>
            <a:ext cx="928459" cy="369332"/>
          </a:xfrm>
          <a:prstGeom prst="rect">
            <a:avLst/>
          </a:prstGeom>
          <a:noFill/>
        </p:spPr>
        <p:txBody>
          <a:bodyPr wrap="none" rtlCol="0">
            <a:spAutoFit/>
          </a:bodyPr>
          <a:lstStyle/>
          <a:p>
            <a:r>
              <a:rPr lang="en-US" dirty="0">
                <a:solidFill>
                  <a:schemeClr val="bg1"/>
                </a:solidFill>
              </a:rPr>
              <a:t>2.54 cm</a:t>
            </a:r>
          </a:p>
        </p:txBody>
      </p:sp>
      <p:cxnSp>
        <p:nvCxnSpPr>
          <p:cNvPr id="27" name="Straight Arrow Connector 26">
            <a:extLst>
              <a:ext uri="{FF2B5EF4-FFF2-40B4-BE49-F238E27FC236}">
                <a16:creationId xmlns:a16="http://schemas.microsoft.com/office/drawing/2014/main" id="{3884E886-5C3B-4843-A266-95D52DCCDC70}"/>
              </a:ext>
            </a:extLst>
          </p:cNvPr>
          <p:cNvCxnSpPr>
            <a:cxnSpLocks/>
          </p:cNvCxnSpPr>
          <p:nvPr/>
        </p:nvCxnSpPr>
        <p:spPr>
          <a:xfrm>
            <a:off x="7961603" y="4708596"/>
            <a:ext cx="33300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9D67005-8BFC-4D29-B25C-925DF35C0552}"/>
              </a:ext>
            </a:extLst>
          </p:cNvPr>
          <p:cNvSpPr txBox="1"/>
          <p:nvPr/>
        </p:nvSpPr>
        <p:spPr>
          <a:xfrm>
            <a:off x="7722386" y="4766732"/>
            <a:ext cx="811441" cy="369332"/>
          </a:xfrm>
          <a:prstGeom prst="rect">
            <a:avLst/>
          </a:prstGeom>
          <a:noFill/>
        </p:spPr>
        <p:txBody>
          <a:bodyPr wrap="none" rtlCol="0">
            <a:spAutoFit/>
          </a:bodyPr>
          <a:lstStyle/>
          <a:p>
            <a:r>
              <a:rPr lang="en-US" dirty="0"/>
              <a:t>0.5 cm</a:t>
            </a:r>
          </a:p>
        </p:txBody>
      </p:sp>
    </p:spTree>
    <p:extLst>
      <p:ext uri="{BB962C8B-B14F-4D97-AF65-F5344CB8AC3E}">
        <p14:creationId xmlns:p14="http://schemas.microsoft.com/office/powerpoint/2010/main" val="2915206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21C0C-ABA7-41D0-BFE0-F6D9F4CA4780}"/>
              </a:ext>
            </a:extLst>
          </p:cNvPr>
          <p:cNvSpPr>
            <a:spLocks noGrp="1"/>
          </p:cNvSpPr>
          <p:nvPr>
            <p:ph type="title"/>
          </p:nvPr>
        </p:nvSpPr>
        <p:spPr/>
        <p:txBody>
          <a:bodyPr/>
          <a:lstStyle/>
          <a:p>
            <a:r>
              <a:rPr lang="en-US" dirty="0"/>
              <a:t>Contact Method</a:t>
            </a:r>
          </a:p>
        </p:txBody>
      </p:sp>
      <p:sp>
        <p:nvSpPr>
          <p:cNvPr id="5" name="Slide Number Placeholder 4">
            <a:extLst>
              <a:ext uri="{FF2B5EF4-FFF2-40B4-BE49-F238E27FC236}">
                <a16:creationId xmlns:a16="http://schemas.microsoft.com/office/drawing/2014/main" id="{06C012D5-6334-4718-BC21-C38E128E4C7E}"/>
              </a:ext>
            </a:extLst>
          </p:cNvPr>
          <p:cNvSpPr>
            <a:spLocks noGrp="1"/>
          </p:cNvSpPr>
          <p:nvPr>
            <p:ph type="sldNum" sz="quarter" idx="4"/>
          </p:nvPr>
        </p:nvSpPr>
        <p:spPr/>
        <p:txBody>
          <a:bodyPr/>
          <a:lstStyle/>
          <a:p>
            <a:fld id="{89DD4454-6EC2-4918-ABCB-88DD3CCA5411}" type="slidenum">
              <a:rPr lang="en-US" smtClean="0"/>
              <a:pPr/>
              <a:t>15</a:t>
            </a:fld>
            <a:endParaRPr lang="en-US"/>
          </a:p>
        </p:txBody>
      </p:sp>
      <p:pic>
        <p:nvPicPr>
          <p:cNvPr id="6" name="Picture 5">
            <a:extLst>
              <a:ext uri="{FF2B5EF4-FFF2-40B4-BE49-F238E27FC236}">
                <a16:creationId xmlns:a16="http://schemas.microsoft.com/office/drawing/2014/main" id="{2C1930E9-AB7C-4196-A63F-F202AA430C02}"/>
              </a:ext>
            </a:extLst>
          </p:cNvPr>
          <p:cNvPicPr>
            <a:picLocks noChangeAspect="1"/>
          </p:cNvPicPr>
          <p:nvPr/>
        </p:nvPicPr>
        <p:blipFill>
          <a:blip r:embed="rId3"/>
          <a:stretch>
            <a:fillRect/>
          </a:stretch>
        </p:blipFill>
        <p:spPr>
          <a:xfrm>
            <a:off x="6004634" y="1956213"/>
            <a:ext cx="5211931" cy="3619396"/>
          </a:xfrm>
          <a:prstGeom prst="rect">
            <a:avLst/>
          </a:prstGeom>
        </p:spPr>
      </p:pic>
      <p:pic>
        <p:nvPicPr>
          <p:cNvPr id="7" name="图片 6">
            <a:extLst>
              <a:ext uri="{FF2B5EF4-FFF2-40B4-BE49-F238E27FC236}">
                <a16:creationId xmlns:a16="http://schemas.microsoft.com/office/drawing/2014/main" id="{CF748447-6164-4B98-A3C1-269A41E70377}"/>
              </a:ext>
            </a:extLst>
          </p:cNvPr>
          <p:cNvPicPr>
            <a:picLocks noChangeAspect="1"/>
          </p:cNvPicPr>
          <p:nvPr/>
        </p:nvPicPr>
        <p:blipFill rotWithShape="1">
          <a:blip r:embed="rId4">
            <a:extLst>
              <a:ext uri="{28A0092B-C50C-407E-A947-70E740481C1C}">
                <a14:useLocalDpi xmlns:a14="http://schemas.microsoft.com/office/drawing/2010/main" val="0"/>
              </a:ext>
            </a:extLst>
          </a:blip>
          <a:srcRect r="61910"/>
          <a:stretch/>
        </p:blipFill>
        <p:spPr bwMode="auto">
          <a:xfrm>
            <a:off x="1703282" y="1956213"/>
            <a:ext cx="3382523" cy="4210014"/>
          </a:xfrm>
          <a:prstGeom prst="rect">
            <a:avLst/>
          </a:prstGeom>
          <a:noFill/>
          <a:ln>
            <a:noFill/>
          </a:ln>
        </p:spPr>
      </p:pic>
      <p:sp>
        <p:nvSpPr>
          <p:cNvPr id="8" name="TextBox 7">
            <a:extLst>
              <a:ext uri="{FF2B5EF4-FFF2-40B4-BE49-F238E27FC236}">
                <a16:creationId xmlns:a16="http://schemas.microsoft.com/office/drawing/2014/main" id="{9A50F009-1CBC-494A-A039-FDEC8B0C6139}"/>
              </a:ext>
            </a:extLst>
          </p:cNvPr>
          <p:cNvSpPr txBox="1"/>
          <p:nvPr/>
        </p:nvSpPr>
        <p:spPr>
          <a:xfrm>
            <a:off x="1945576" y="1397621"/>
            <a:ext cx="2897935" cy="400110"/>
          </a:xfrm>
          <a:prstGeom prst="rect">
            <a:avLst/>
          </a:prstGeom>
          <a:noFill/>
        </p:spPr>
        <p:txBody>
          <a:bodyPr wrap="square" rtlCol="0">
            <a:spAutoFit/>
          </a:bodyPr>
          <a:lstStyle/>
          <a:p>
            <a:pPr algn="ctr"/>
            <a:r>
              <a:rPr lang="en-US" sz="2000" b="1" u="sng" dirty="0">
                <a:solidFill>
                  <a:srgbClr val="002060"/>
                </a:solidFill>
              </a:rPr>
              <a:t>Ag Paint – Cu Tape</a:t>
            </a:r>
          </a:p>
        </p:txBody>
      </p:sp>
      <p:sp>
        <p:nvSpPr>
          <p:cNvPr id="9" name="TextBox 8">
            <a:extLst>
              <a:ext uri="{FF2B5EF4-FFF2-40B4-BE49-F238E27FC236}">
                <a16:creationId xmlns:a16="http://schemas.microsoft.com/office/drawing/2014/main" id="{8EFAFFBA-FDB3-4CC0-9D97-04019D600A53}"/>
              </a:ext>
            </a:extLst>
          </p:cNvPr>
          <p:cNvSpPr txBox="1"/>
          <p:nvPr/>
        </p:nvSpPr>
        <p:spPr>
          <a:xfrm>
            <a:off x="7161632" y="1397621"/>
            <a:ext cx="2897935" cy="400110"/>
          </a:xfrm>
          <a:prstGeom prst="rect">
            <a:avLst/>
          </a:prstGeom>
          <a:noFill/>
        </p:spPr>
        <p:txBody>
          <a:bodyPr wrap="square" rtlCol="0">
            <a:spAutoFit/>
          </a:bodyPr>
          <a:lstStyle/>
          <a:p>
            <a:pPr algn="ctr"/>
            <a:r>
              <a:rPr lang="en-US" sz="2000" b="1" u="sng" dirty="0">
                <a:solidFill>
                  <a:srgbClr val="002060"/>
                </a:solidFill>
              </a:rPr>
              <a:t>FTO or Ag Paint – FTO </a:t>
            </a:r>
          </a:p>
        </p:txBody>
      </p:sp>
      <p:sp>
        <p:nvSpPr>
          <p:cNvPr id="10" name="Rectangle 9">
            <a:extLst>
              <a:ext uri="{FF2B5EF4-FFF2-40B4-BE49-F238E27FC236}">
                <a16:creationId xmlns:a16="http://schemas.microsoft.com/office/drawing/2014/main" id="{841D2BFA-BBA4-47A1-9016-7526845F0876}"/>
              </a:ext>
            </a:extLst>
          </p:cNvPr>
          <p:cNvSpPr/>
          <p:nvPr/>
        </p:nvSpPr>
        <p:spPr>
          <a:xfrm>
            <a:off x="899137" y="6311900"/>
            <a:ext cx="5539658" cy="307777"/>
          </a:xfrm>
          <a:prstGeom prst="rect">
            <a:avLst/>
          </a:prstGeom>
        </p:spPr>
        <p:txBody>
          <a:bodyPr wrap="none">
            <a:spAutoFit/>
          </a:bodyPr>
          <a:lstStyle/>
          <a:p>
            <a:r>
              <a:rPr lang="en-US" sz="1400" dirty="0">
                <a:solidFill>
                  <a:schemeClr val="bg1"/>
                </a:solidFill>
                <a:cs typeface="Arial" panose="020B0604020202020204" pitchFamily="34" charset="0"/>
              </a:rPr>
              <a:t>Thanks to Dr. </a:t>
            </a:r>
            <a:r>
              <a:rPr lang="en-US" sz="1400" dirty="0" err="1">
                <a:solidFill>
                  <a:schemeClr val="bg1"/>
                </a:solidFill>
                <a:cs typeface="Arial" panose="020B0604020202020204" pitchFamily="34" charset="0"/>
              </a:rPr>
              <a:t>Meiping</a:t>
            </a:r>
            <a:r>
              <a:rPr lang="en-US" sz="1400" dirty="0">
                <a:solidFill>
                  <a:schemeClr val="bg1"/>
                </a:solidFill>
                <a:cs typeface="Arial" panose="020B0604020202020204" pitchFamily="34" charset="0"/>
              </a:rPr>
              <a:t> Zhu for generating figure of Ti</a:t>
            </a:r>
            <a:r>
              <a:rPr lang="en-US" sz="1400" baseline="-25000" dirty="0">
                <a:solidFill>
                  <a:schemeClr val="bg1"/>
                </a:solidFill>
                <a:cs typeface="Arial" panose="020B0604020202020204" pitchFamily="34" charset="0"/>
              </a:rPr>
              <a:t>3</a:t>
            </a:r>
            <a:r>
              <a:rPr lang="en-US" sz="1400" dirty="0">
                <a:solidFill>
                  <a:schemeClr val="bg1"/>
                </a:solidFill>
                <a:cs typeface="Arial" panose="020B0604020202020204" pitchFamily="34" charset="0"/>
              </a:rPr>
              <a:t>C</a:t>
            </a:r>
            <a:r>
              <a:rPr lang="en-US" sz="1400" baseline="-25000" dirty="0">
                <a:solidFill>
                  <a:schemeClr val="bg1"/>
                </a:solidFill>
                <a:cs typeface="Arial" panose="020B0604020202020204" pitchFamily="34" charset="0"/>
              </a:rPr>
              <a:t>2</a:t>
            </a:r>
            <a:r>
              <a:rPr lang="en-US" sz="1400" dirty="0">
                <a:solidFill>
                  <a:schemeClr val="bg1"/>
                </a:solidFill>
                <a:cs typeface="Arial" panose="020B0604020202020204" pitchFamily="34" charset="0"/>
              </a:rPr>
              <a:t>T</a:t>
            </a:r>
            <a:r>
              <a:rPr lang="en-US" sz="1400" i="1" baseline="-25000" dirty="0">
                <a:solidFill>
                  <a:schemeClr val="bg1"/>
                </a:solidFill>
                <a:cs typeface="Arial" panose="020B0604020202020204" pitchFamily="34" charset="0"/>
              </a:rPr>
              <a:t>x</a:t>
            </a:r>
            <a:r>
              <a:rPr lang="en-US" sz="1400" dirty="0">
                <a:solidFill>
                  <a:schemeClr val="bg1"/>
                </a:solidFill>
                <a:cs typeface="Arial" panose="020B0604020202020204" pitchFamily="34" charset="0"/>
              </a:rPr>
              <a:t> contact method.</a:t>
            </a:r>
          </a:p>
        </p:txBody>
      </p:sp>
    </p:spTree>
    <p:extLst>
      <p:ext uri="{BB962C8B-B14F-4D97-AF65-F5344CB8AC3E}">
        <p14:creationId xmlns:p14="http://schemas.microsoft.com/office/powerpoint/2010/main" val="1085544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C434F-910E-45E5-9624-BFBC7A746E7D}"/>
              </a:ext>
            </a:extLst>
          </p:cNvPr>
          <p:cNvSpPr>
            <a:spLocks noGrp="1"/>
          </p:cNvSpPr>
          <p:nvPr>
            <p:ph type="title"/>
          </p:nvPr>
        </p:nvSpPr>
        <p:spPr/>
        <p:txBody>
          <a:bodyPr/>
          <a:lstStyle/>
          <a:p>
            <a:r>
              <a:rPr lang="en-US" dirty="0"/>
              <a:t>16 </a:t>
            </a:r>
            <a:r>
              <a:rPr lang="el-GR" dirty="0">
                <a:cs typeface="Calibri" panose="020F0502020204030204" pitchFamily="34" charset="0"/>
              </a:rPr>
              <a:t>μ</a:t>
            </a:r>
            <a:r>
              <a:rPr lang="en-US" dirty="0">
                <a:cs typeface="Calibri" panose="020F0502020204030204" pitchFamily="34" charset="0"/>
              </a:rPr>
              <a:t>m</a:t>
            </a:r>
            <a:r>
              <a:rPr lang="en-US" dirty="0">
                <a:latin typeface="Calibri" panose="020F0502020204030204" pitchFamily="34" charset="0"/>
                <a:cs typeface="Calibri" panose="020F0502020204030204" pitchFamily="34" charset="0"/>
              </a:rPr>
              <a:t> </a:t>
            </a:r>
            <a:r>
              <a:rPr lang="en-US" dirty="0"/>
              <a:t>Free-standing Film of Mo</a:t>
            </a:r>
            <a:r>
              <a:rPr lang="en-US" baseline="-25000" dirty="0"/>
              <a:t>2</a:t>
            </a:r>
            <a:r>
              <a:rPr lang="en-US" dirty="0"/>
              <a:t>TiC</a:t>
            </a:r>
            <a:r>
              <a:rPr lang="en-US" baseline="-25000" dirty="0"/>
              <a:t>2</a:t>
            </a:r>
            <a:r>
              <a:rPr lang="en-US" dirty="0"/>
              <a:t>T</a:t>
            </a:r>
            <a:r>
              <a:rPr lang="en-US" i="1" baseline="-25000" dirty="0"/>
              <a:t>x</a:t>
            </a:r>
            <a:endParaRPr lang="en-US" dirty="0"/>
          </a:p>
        </p:txBody>
      </p:sp>
      <p:pic>
        <p:nvPicPr>
          <p:cNvPr id="9" name="Content Placeholder 8" descr="A picture containing indoor, table, sitting, piece&#10;&#10;Description automatically generated">
            <a:extLst>
              <a:ext uri="{FF2B5EF4-FFF2-40B4-BE49-F238E27FC236}">
                <a16:creationId xmlns:a16="http://schemas.microsoft.com/office/drawing/2014/main" id="{ED7809F7-836F-432B-B360-78882AFC9C5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42100" y="2274094"/>
            <a:ext cx="4800600" cy="3200400"/>
          </a:xfrm>
        </p:spPr>
      </p:pic>
      <p:sp>
        <p:nvSpPr>
          <p:cNvPr id="5" name="Slide Number Placeholder 4">
            <a:extLst>
              <a:ext uri="{FF2B5EF4-FFF2-40B4-BE49-F238E27FC236}">
                <a16:creationId xmlns:a16="http://schemas.microsoft.com/office/drawing/2014/main" id="{45FC8936-FD8B-4B5A-A585-EDB9E2DE3445}"/>
              </a:ext>
            </a:extLst>
          </p:cNvPr>
          <p:cNvSpPr>
            <a:spLocks noGrp="1"/>
          </p:cNvSpPr>
          <p:nvPr>
            <p:ph type="sldNum" sz="quarter" idx="4"/>
          </p:nvPr>
        </p:nvSpPr>
        <p:spPr/>
        <p:txBody>
          <a:bodyPr/>
          <a:lstStyle/>
          <a:p>
            <a:fld id="{89DD4454-6EC2-4918-ABCB-88DD3CCA5411}" type="slidenum">
              <a:rPr lang="en-US" smtClean="0"/>
              <a:pPr/>
              <a:t>16</a:t>
            </a:fld>
            <a:endParaRPr lang="en-US"/>
          </a:p>
        </p:txBody>
      </p:sp>
      <p:pic>
        <p:nvPicPr>
          <p:cNvPr id="7" name="Picture 6" descr="A picture containing wall, indoor&#10;&#10;Description generated with very high confidence">
            <a:extLst>
              <a:ext uri="{FF2B5EF4-FFF2-40B4-BE49-F238E27FC236}">
                <a16:creationId xmlns:a16="http://schemas.microsoft.com/office/drawing/2014/main" id="{9EA49574-27E0-4E65-9E02-866793EA7F4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441700" y="2274094"/>
            <a:ext cx="3200400" cy="3200400"/>
          </a:xfrm>
          <a:prstGeom prst="rect">
            <a:avLst/>
          </a:prstGeom>
        </p:spPr>
      </p:pic>
      <p:pic>
        <p:nvPicPr>
          <p:cNvPr id="13" name="Content Placeholder 5" descr="A picture containing photo, wall&#10;&#10;Description generated with high confidence">
            <a:extLst>
              <a:ext uri="{FF2B5EF4-FFF2-40B4-BE49-F238E27FC236}">
                <a16:creationId xmlns:a16="http://schemas.microsoft.com/office/drawing/2014/main" id="{20FD6DCA-9927-4916-A316-FA2CB9A308B9}"/>
              </a:ext>
            </a:extLst>
          </p:cNvPr>
          <p:cNvPicPr>
            <a:picLocks noGrp="1"/>
          </p:cNvPicPr>
          <p:nvPr>
            <p:ph sz="half" idx="1"/>
          </p:nvPr>
        </p:nvPicPr>
        <p:blipFill>
          <a:blip r:embed="rId5" cstate="print">
            <a:extLst>
              <a:ext uri="{28A0092B-C50C-407E-A947-70E740481C1C}">
                <a14:useLocalDpi xmlns:a14="http://schemas.microsoft.com/office/drawing/2010/main" val="0"/>
              </a:ext>
            </a:extLst>
          </a:blip>
          <a:stretch>
            <a:fillRect/>
          </a:stretch>
        </p:blipFill>
        <p:spPr>
          <a:xfrm>
            <a:off x="241300" y="2274094"/>
            <a:ext cx="3200400" cy="3200400"/>
          </a:xfrm>
          <a:prstGeom prst="rect">
            <a:avLst/>
          </a:prstGeom>
        </p:spPr>
      </p:pic>
      <p:cxnSp>
        <p:nvCxnSpPr>
          <p:cNvPr id="15" name="Straight Arrow Connector 14">
            <a:extLst>
              <a:ext uri="{FF2B5EF4-FFF2-40B4-BE49-F238E27FC236}">
                <a16:creationId xmlns:a16="http://schemas.microsoft.com/office/drawing/2014/main" id="{877ADC95-51A8-47F4-8D59-5C02682A42DA}"/>
              </a:ext>
            </a:extLst>
          </p:cNvPr>
          <p:cNvCxnSpPr/>
          <p:nvPr/>
        </p:nvCxnSpPr>
        <p:spPr>
          <a:xfrm>
            <a:off x="630936" y="3877056"/>
            <a:ext cx="2276856" cy="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08D2F4E-8391-4471-B792-923CC484E443}"/>
              </a:ext>
            </a:extLst>
          </p:cNvPr>
          <p:cNvSpPr txBox="1"/>
          <p:nvPr/>
        </p:nvSpPr>
        <p:spPr>
          <a:xfrm>
            <a:off x="1523143" y="3504962"/>
            <a:ext cx="636713" cy="369332"/>
          </a:xfrm>
          <a:prstGeom prst="rect">
            <a:avLst/>
          </a:prstGeom>
          <a:noFill/>
        </p:spPr>
        <p:txBody>
          <a:bodyPr wrap="none" rtlCol="0">
            <a:spAutoFit/>
          </a:bodyPr>
          <a:lstStyle/>
          <a:p>
            <a:r>
              <a:rPr lang="en-US" dirty="0">
                <a:solidFill>
                  <a:schemeClr val="bg1"/>
                </a:solidFill>
              </a:rPr>
              <a:t>4 cm</a:t>
            </a:r>
          </a:p>
        </p:txBody>
      </p:sp>
    </p:spTree>
    <p:extLst>
      <p:ext uri="{BB962C8B-B14F-4D97-AF65-F5344CB8AC3E}">
        <p14:creationId xmlns:p14="http://schemas.microsoft.com/office/powerpoint/2010/main" val="1365597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DA65-6A85-4E39-B356-3948B7225D84}"/>
              </a:ext>
            </a:extLst>
          </p:cNvPr>
          <p:cNvSpPr>
            <a:spLocks noGrp="1"/>
          </p:cNvSpPr>
          <p:nvPr>
            <p:ph type="title"/>
          </p:nvPr>
        </p:nvSpPr>
        <p:spPr>
          <a:xfrm>
            <a:off x="838200" y="231311"/>
            <a:ext cx="10515600" cy="1325563"/>
          </a:xfrm>
        </p:spPr>
        <p:txBody>
          <a:bodyPr/>
          <a:lstStyle/>
          <a:p>
            <a:r>
              <a:rPr lang="en-US" dirty="0"/>
              <a:t>Spray Coating of Ti</a:t>
            </a:r>
            <a:r>
              <a:rPr lang="en-US" baseline="-25000" dirty="0"/>
              <a:t>3</a:t>
            </a:r>
            <a:r>
              <a:rPr lang="en-US" dirty="0"/>
              <a:t>C</a:t>
            </a:r>
            <a:r>
              <a:rPr lang="en-US" baseline="-25000" dirty="0"/>
              <a:t>2</a:t>
            </a:r>
            <a:r>
              <a:rPr lang="en-US" dirty="0"/>
              <a:t>T</a:t>
            </a:r>
            <a:r>
              <a:rPr lang="en-US" i="1" baseline="-25000" dirty="0"/>
              <a:t>x</a:t>
            </a:r>
            <a:r>
              <a:rPr lang="en-US" baseline="-25000" dirty="0"/>
              <a:t> </a:t>
            </a:r>
            <a:r>
              <a:rPr lang="en-US" dirty="0"/>
              <a:t>and Mo</a:t>
            </a:r>
            <a:r>
              <a:rPr lang="en-US" baseline="-25000" dirty="0"/>
              <a:t>2</a:t>
            </a:r>
            <a:r>
              <a:rPr lang="en-US" dirty="0"/>
              <a:t>TiC</a:t>
            </a:r>
            <a:r>
              <a:rPr lang="en-US" baseline="-25000" dirty="0"/>
              <a:t>2</a:t>
            </a:r>
            <a:r>
              <a:rPr lang="en-US" dirty="0"/>
              <a:t>T</a:t>
            </a:r>
            <a:r>
              <a:rPr lang="en-US" i="1" baseline="-25000" dirty="0"/>
              <a:t>x</a:t>
            </a:r>
            <a:r>
              <a:rPr lang="en-US" dirty="0"/>
              <a:t> </a:t>
            </a:r>
          </a:p>
        </p:txBody>
      </p:sp>
      <p:sp>
        <p:nvSpPr>
          <p:cNvPr id="5" name="Slide Number Placeholder 4">
            <a:extLst>
              <a:ext uri="{FF2B5EF4-FFF2-40B4-BE49-F238E27FC236}">
                <a16:creationId xmlns:a16="http://schemas.microsoft.com/office/drawing/2014/main" id="{DDB3742E-D559-4823-AA89-8D310D07EBD3}"/>
              </a:ext>
            </a:extLst>
          </p:cNvPr>
          <p:cNvSpPr>
            <a:spLocks noGrp="1"/>
          </p:cNvSpPr>
          <p:nvPr>
            <p:ph type="sldNum" sz="quarter" idx="4"/>
          </p:nvPr>
        </p:nvSpPr>
        <p:spPr/>
        <p:txBody>
          <a:bodyPr/>
          <a:lstStyle/>
          <a:p>
            <a:fld id="{89DD4454-6EC2-4918-ABCB-88DD3CCA5411}" type="slidenum">
              <a:rPr lang="en-US" smtClean="0"/>
              <a:pPr/>
              <a:t>17</a:t>
            </a:fld>
            <a:endParaRPr lang="en-US"/>
          </a:p>
        </p:txBody>
      </p:sp>
      <p:pic>
        <p:nvPicPr>
          <p:cNvPr id="7" name="Picture 6">
            <a:extLst>
              <a:ext uri="{FF2B5EF4-FFF2-40B4-BE49-F238E27FC236}">
                <a16:creationId xmlns:a16="http://schemas.microsoft.com/office/drawing/2014/main" id="{FEA35905-C8D4-4126-BE85-7B61E6176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44" y="2005635"/>
            <a:ext cx="3011803" cy="40369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4DC11DE5-5728-4638-8C41-E7FC4FEE29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950" t="15431" r="1387" b="47474"/>
          <a:stretch/>
        </p:blipFill>
        <p:spPr bwMode="auto">
          <a:xfrm>
            <a:off x="6544108" y="2248040"/>
            <a:ext cx="5027487" cy="234435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17A3692-0103-45CB-8623-DE3E035607D0}"/>
              </a:ext>
            </a:extLst>
          </p:cNvPr>
          <p:cNvSpPr txBox="1"/>
          <p:nvPr/>
        </p:nvSpPr>
        <p:spPr>
          <a:xfrm>
            <a:off x="1826845" y="1599224"/>
            <a:ext cx="2897935" cy="400110"/>
          </a:xfrm>
          <a:prstGeom prst="rect">
            <a:avLst/>
          </a:prstGeom>
          <a:noFill/>
        </p:spPr>
        <p:txBody>
          <a:bodyPr wrap="square" rtlCol="0">
            <a:spAutoFit/>
          </a:bodyPr>
          <a:lstStyle/>
          <a:p>
            <a:pPr algn="ctr"/>
            <a:r>
              <a:rPr lang="en-US" sz="2000" b="1" dirty="0">
                <a:solidFill>
                  <a:srgbClr val="002060"/>
                </a:solidFill>
              </a:rPr>
              <a:t>Ti</a:t>
            </a:r>
            <a:r>
              <a:rPr lang="en-US" sz="2000" b="1" baseline="-25000" dirty="0">
                <a:solidFill>
                  <a:srgbClr val="002060"/>
                </a:solidFill>
              </a:rPr>
              <a:t>3</a:t>
            </a:r>
            <a:r>
              <a:rPr lang="en-US" sz="2000" b="1" dirty="0">
                <a:solidFill>
                  <a:srgbClr val="002060"/>
                </a:solidFill>
              </a:rPr>
              <a:t>C</a:t>
            </a:r>
            <a:r>
              <a:rPr lang="en-US" sz="2000" b="1" baseline="-25000" dirty="0">
                <a:solidFill>
                  <a:srgbClr val="002060"/>
                </a:solidFill>
              </a:rPr>
              <a:t>2</a:t>
            </a:r>
            <a:r>
              <a:rPr lang="en-US" sz="2000" b="1" dirty="0">
                <a:solidFill>
                  <a:srgbClr val="002060"/>
                </a:solidFill>
              </a:rPr>
              <a:t>T</a:t>
            </a:r>
            <a:r>
              <a:rPr lang="en-US" sz="2000" b="1" i="1" baseline="-25000" dirty="0">
                <a:solidFill>
                  <a:srgbClr val="002060"/>
                </a:solidFill>
              </a:rPr>
              <a:t>x</a:t>
            </a:r>
            <a:endParaRPr lang="en-US" sz="2000" b="1" dirty="0">
              <a:solidFill>
                <a:srgbClr val="002060"/>
              </a:solidFill>
            </a:endParaRPr>
          </a:p>
        </p:txBody>
      </p:sp>
      <p:sp>
        <p:nvSpPr>
          <p:cNvPr id="14" name="TextBox 13">
            <a:extLst>
              <a:ext uri="{FF2B5EF4-FFF2-40B4-BE49-F238E27FC236}">
                <a16:creationId xmlns:a16="http://schemas.microsoft.com/office/drawing/2014/main" id="{68B63D47-56BD-4986-A0EA-B1216123D718}"/>
              </a:ext>
            </a:extLst>
          </p:cNvPr>
          <p:cNvSpPr txBox="1"/>
          <p:nvPr/>
        </p:nvSpPr>
        <p:spPr>
          <a:xfrm>
            <a:off x="7608885" y="1605525"/>
            <a:ext cx="2897935" cy="400110"/>
          </a:xfrm>
          <a:prstGeom prst="rect">
            <a:avLst/>
          </a:prstGeom>
          <a:noFill/>
        </p:spPr>
        <p:txBody>
          <a:bodyPr wrap="square" rtlCol="0">
            <a:spAutoFit/>
          </a:bodyPr>
          <a:lstStyle/>
          <a:p>
            <a:pPr algn="ctr"/>
            <a:r>
              <a:rPr lang="en-US" sz="2000" b="1" dirty="0">
                <a:solidFill>
                  <a:srgbClr val="002060"/>
                </a:solidFill>
              </a:rPr>
              <a:t>Mo</a:t>
            </a:r>
            <a:r>
              <a:rPr lang="en-US" sz="2000" b="1" baseline="-25000" dirty="0">
                <a:solidFill>
                  <a:srgbClr val="002060"/>
                </a:solidFill>
              </a:rPr>
              <a:t>2</a:t>
            </a:r>
            <a:r>
              <a:rPr lang="en-US" sz="2000" b="1" dirty="0">
                <a:solidFill>
                  <a:srgbClr val="002060"/>
                </a:solidFill>
              </a:rPr>
              <a:t>TiC</a:t>
            </a:r>
            <a:r>
              <a:rPr lang="en-US" sz="2000" b="1" baseline="-25000" dirty="0">
                <a:solidFill>
                  <a:srgbClr val="002060"/>
                </a:solidFill>
              </a:rPr>
              <a:t>2</a:t>
            </a:r>
            <a:r>
              <a:rPr lang="en-US" sz="2000" b="1" dirty="0">
                <a:solidFill>
                  <a:srgbClr val="002060"/>
                </a:solidFill>
              </a:rPr>
              <a:t>T</a:t>
            </a:r>
            <a:r>
              <a:rPr lang="en-US" sz="2000" b="1" i="1" baseline="-25000" dirty="0">
                <a:solidFill>
                  <a:srgbClr val="002060"/>
                </a:solidFill>
              </a:rPr>
              <a:t>x</a:t>
            </a:r>
            <a:endParaRPr lang="en-US" sz="2000" b="1" dirty="0">
              <a:solidFill>
                <a:srgbClr val="002060"/>
              </a:solidFill>
            </a:endParaRPr>
          </a:p>
        </p:txBody>
      </p:sp>
      <p:pic>
        <p:nvPicPr>
          <p:cNvPr id="15" name="Picture 14">
            <a:extLst>
              <a:ext uri="{FF2B5EF4-FFF2-40B4-BE49-F238E27FC236}">
                <a16:creationId xmlns:a16="http://schemas.microsoft.com/office/drawing/2014/main" id="{45A2F04A-9A37-4283-91FF-3A5C6E1F0799}"/>
              </a:ext>
            </a:extLst>
          </p:cNvPr>
          <p:cNvPicPr/>
          <p:nvPr/>
        </p:nvPicPr>
        <p:blipFill rotWithShape="1">
          <a:blip r:embed="rId4" cstate="print">
            <a:extLst>
              <a:ext uri="{28A0092B-C50C-407E-A947-70E740481C1C}">
                <a14:useLocalDpi xmlns:a14="http://schemas.microsoft.com/office/drawing/2010/main" val="0"/>
              </a:ext>
            </a:extLst>
          </a:blip>
          <a:srcRect l="1535" t="16629" r="62622" b="35281"/>
          <a:stretch/>
        </p:blipFill>
        <p:spPr bwMode="auto">
          <a:xfrm>
            <a:off x="3332747" y="2791081"/>
            <a:ext cx="2561074" cy="2469995"/>
          </a:xfrm>
          <a:prstGeom prst="rect">
            <a:avLst/>
          </a:prstGeom>
          <a:noFill/>
        </p:spPr>
      </p:pic>
      <p:sp>
        <p:nvSpPr>
          <p:cNvPr id="16" name="TextBox 15">
            <a:extLst>
              <a:ext uri="{FF2B5EF4-FFF2-40B4-BE49-F238E27FC236}">
                <a16:creationId xmlns:a16="http://schemas.microsoft.com/office/drawing/2014/main" id="{8721E4FA-0266-4DC0-80AF-99407102C8BA}"/>
              </a:ext>
            </a:extLst>
          </p:cNvPr>
          <p:cNvSpPr txBox="1"/>
          <p:nvPr/>
        </p:nvSpPr>
        <p:spPr>
          <a:xfrm>
            <a:off x="310855" y="2047985"/>
            <a:ext cx="2897935" cy="400110"/>
          </a:xfrm>
          <a:prstGeom prst="rect">
            <a:avLst/>
          </a:prstGeom>
          <a:noFill/>
        </p:spPr>
        <p:txBody>
          <a:bodyPr wrap="square" rtlCol="0">
            <a:spAutoFit/>
          </a:bodyPr>
          <a:lstStyle/>
          <a:p>
            <a:pPr algn="ctr"/>
            <a:r>
              <a:rPr lang="en-US" sz="2000" b="1" dirty="0">
                <a:solidFill>
                  <a:srgbClr val="002060"/>
                </a:solidFill>
              </a:rPr>
              <a:t>R</a:t>
            </a:r>
            <a:r>
              <a:rPr lang="en-US" sz="2000" b="1" baseline="-25000" dirty="0">
                <a:solidFill>
                  <a:srgbClr val="002060"/>
                </a:solidFill>
              </a:rPr>
              <a:t>0</a:t>
            </a:r>
            <a:r>
              <a:rPr lang="en-US" sz="2000" b="1" dirty="0">
                <a:solidFill>
                  <a:srgbClr val="002060"/>
                </a:solidFill>
              </a:rPr>
              <a:t> &lt; 1,000 </a:t>
            </a:r>
            <a:r>
              <a:rPr lang="el-GR" sz="2000" b="1" dirty="0">
                <a:solidFill>
                  <a:srgbClr val="002060"/>
                </a:solidFill>
                <a:latin typeface="Calibri" panose="020F0502020204030204" pitchFamily="34" charset="0"/>
                <a:cs typeface="Calibri" panose="020F0502020204030204" pitchFamily="34" charset="0"/>
              </a:rPr>
              <a:t>Ω</a:t>
            </a:r>
            <a:endParaRPr lang="en-US" sz="2000" b="1" dirty="0">
              <a:solidFill>
                <a:srgbClr val="002060"/>
              </a:solidFill>
            </a:endParaRPr>
          </a:p>
        </p:txBody>
      </p:sp>
      <p:sp>
        <p:nvSpPr>
          <p:cNvPr id="17" name="TextBox 16">
            <a:extLst>
              <a:ext uri="{FF2B5EF4-FFF2-40B4-BE49-F238E27FC236}">
                <a16:creationId xmlns:a16="http://schemas.microsoft.com/office/drawing/2014/main" id="{D4A577F6-888F-42FF-B02C-36C26DD359B1}"/>
              </a:ext>
            </a:extLst>
          </p:cNvPr>
          <p:cNvSpPr txBox="1"/>
          <p:nvPr/>
        </p:nvSpPr>
        <p:spPr>
          <a:xfrm>
            <a:off x="3164317" y="2833431"/>
            <a:ext cx="2897935" cy="400110"/>
          </a:xfrm>
          <a:prstGeom prst="rect">
            <a:avLst/>
          </a:prstGeom>
          <a:noFill/>
        </p:spPr>
        <p:txBody>
          <a:bodyPr wrap="square" rtlCol="0">
            <a:spAutoFit/>
          </a:bodyPr>
          <a:lstStyle/>
          <a:p>
            <a:pPr algn="ctr"/>
            <a:r>
              <a:rPr lang="en-US" sz="2000" b="1" dirty="0">
                <a:solidFill>
                  <a:srgbClr val="002060"/>
                </a:solidFill>
              </a:rPr>
              <a:t>R</a:t>
            </a:r>
            <a:r>
              <a:rPr lang="en-US" sz="2000" b="1" baseline="-25000" dirty="0">
                <a:solidFill>
                  <a:srgbClr val="002060"/>
                </a:solidFill>
              </a:rPr>
              <a:t>0</a:t>
            </a:r>
            <a:r>
              <a:rPr lang="en-US" sz="2000" b="1" dirty="0">
                <a:solidFill>
                  <a:srgbClr val="002060"/>
                </a:solidFill>
              </a:rPr>
              <a:t> &gt; 2,000 </a:t>
            </a:r>
            <a:r>
              <a:rPr lang="el-GR" sz="2000" b="1" dirty="0">
                <a:solidFill>
                  <a:srgbClr val="002060"/>
                </a:solidFill>
                <a:latin typeface="Calibri" panose="020F0502020204030204" pitchFamily="34" charset="0"/>
                <a:cs typeface="Calibri" panose="020F0502020204030204" pitchFamily="34" charset="0"/>
              </a:rPr>
              <a:t>Ω</a:t>
            </a:r>
            <a:endParaRPr lang="en-US" sz="2000" b="1" dirty="0">
              <a:solidFill>
                <a:srgbClr val="002060"/>
              </a:solidFill>
            </a:endParaRPr>
          </a:p>
        </p:txBody>
      </p:sp>
      <p:sp>
        <p:nvSpPr>
          <p:cNvPr id="21" name="Arrow: Right 20">
            <a:extLst>
              <a:ext uri="{FF2B5EF4-FFF2-40B4-BE49-F238E27FC236}">
                <a16:creationId xmlns:a16="http://schemas.microsoft.com/office/drawing/2014/main" id="{29A12BDF-B602-46B1-B076-1860F8285F1A}"/>
              </a:ext>
            </a:extLst>
          </p:cNvPr>
          <p:cNvSpPr/>
          <p:nvPr/>
        </p:nvSpPr>
        <p:spPr>
          <a:xfrm>
            <a:off x="7567379" y="4986142"/>
            <a:ext cx="2980944" cy="177555"/>
          </a:xfrm>
          <a:prstGeom prst="rightArrow">
            <a:avLst/>
          </a:prstGeom>
          <a:gradFill flip="none" rotWithShape="1">
            <a:gsLst>
              <a:gs pos="0">
                <a:schemeClr val="accent1">
                  <a:lumMod val="5000"/>
                  <a:lumOff val="95000"/>
                </a:schemeClr>
              </a:gs>
              <a:gs pos="86000">
                <a:srgbClr val="6633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Arrow: Right 21">
            <a:extLst>
              <a:ext uri="{FF2B5EF4-FFF2-40B4-BE49-F238E27FC236}">
                <a16:creationId xmlns:a16="http://schemas.microsoft.com/office/drawing/2014/main" id="{C64E9697-4B89-4740-8291-C1644439F806}"/>
              </a:ext>
            </a:extLst>
          </p:cNvPr>
          <p:cNvSpPr/>
          <p:nvPr/>
        </p:nvSpPr>
        <p:spPr>
          <a:xfrm rot="10800000">
            <a:off x="7608885" y="5766085"/>
            <a:ext cx="2980944" cy="177555"/>
          </a:xfrm>
          <a:prstGeom prst="rightArrow">
            <a:avLst/>
          </a:prstGeom>
          <a:gradFill>
            <a:gsLst>
              <a:gs pos="0">
                <a:schemeClr val="bg1"/>
              </a:gs>
              <a:gs pos="86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D6B6908-86CD-4741-9BF6-8DE708925468}"/>
              </a:ext>
            </a:extLst>
          </p:cNvPr>
          <p:cNvSpPr txBox="1"/>
          <p:nvPr/>
        </p:nvSpPr>
        <p:spPr>
          <a:xfrm>
            <a:off x="8512669" y="4686868"/>
            <a:ext cx="1090363" cy="369332"/>
          </a:xfrm>
          <a:prstGeom prst="rect">
            <a:avLst/>
          </a:prstGeom>
          <a:noFill/>
        </p:spPr>
        <p:txBody>
          <a:bodyPr wrap="none" rtlCol="0">
            <a:spAutoFit/>
          </a:bodyPr>
          <a:lstStyle/>
          <a:p>
            <a:r>
              <a:rPr lang="en-US" dirty="0"/>
              <a:t>Thickness</a:t>
            </a:r>
          </a:p>
        </p:txBody>
      </p:sp>
      <p:sp>
        <p:nvSpPr>
          <p:cNvPr id="24" name="TextBox 23">
            <a:extLst>
              <a:ext uri="{FF2B5EF4-FFF2-40B4-BE49-F238E27FC236}">
                <a16:creationId xmlns:a16="http://schemas.microsoft.com/office/drawing/2014/main" id="{E06B2C92-BB99-4971-BC7F-217743B8F0D5}"/>
              </a:ext>
            </a:extLst>
          </p:cNvPr>
          <p:cNvSpPr txBox="1"/>
          <p:nvPr/>
        </p:nvSpPr>
        <p:spPr>
          <a:xfrm>
            <a:off x="8198213" y="5449951"/>
            <a:ext cx="1802288" cy="369332"/>
          </a:xfrm>
          <a:prstGeom prst="rect">
            <a:avLst/>
          </a:prstGeom>
          <a:noFill/>
        </p:spPr>
        <p:txBody>
          <a:bodyPr wrap="none" rtlCol="0">
            <a:spAutoFit/>
          </a:bodyPr>
          <a:lstStyle/>
          <a:p>
            <a:pPr algn="ctr"/>
            <a:r>
              <a:rPr lang="en-US" dirty="0"/>
              <a:t>Initial Resistance </a:t>
            </a:r>
          </a:p>
        </p:txBody>
      </p:sp>
    </p:spTree>
    <p:extLst>
      <p:ext uri="{BB962C8B-B14F-4D97-AF65-F5344CB8AC3E}">
        <p14:creationId xmlns:p14="http://schemas.microsoft.com/office/powerpoint/2010/main" val="455787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9BF9-DB21-493E-B1A2-829D5DA208DB}"/>
              </a:ext>
            </a:extLst>
          </p:cNvPr>
          <p:cNvSpPr>
            <a:spLocks noGrp="1"/>
          </p:cNvSpPr>
          <p:nvPr>
            <p:ph type="title"/>
          </p:nvPr>
        </p:nvSpPr>
        <p:spPr/>
        <p:txBody>
          <a:bodyPr/>
          <a:lstStyle/>
          <a:p>
            <a:r>
              <a:rPr lang="en-US" dirty="0"/>
              <a:t>Test Environment with and without Mask</a:t>
            </a:r>
          </a:p>
        </p:txBody>
      </p:sp>
      <p:sp>
        <p:nvSpPr>
          <p:cNvPr id="5" name="Slide Number Placeholder 4">
            <a:extLst>
              <a:ext uri="{FF2B5EF4-FFF2-40B4-BE49-F238E27FC236}">
                <a16:creationId xmlns:a16="http://schemas.microsoft.com/office/drawing/2014/main" id="{2F8698AA-E4FD-44DF-96C2-4A5CB719426F}"/>
              </a:ext>
            </a:extLst>
          </p:cNvPr>
          <p:cNvSpPr>
            <a:spLocks noGrp="1"/>
          </p:cNvSpPr>
          <p:nvPr>
            <p:ph type="sldNum" sz="quarter" idx="4"/>
          </p:nvPr>
        </p:nvSpPr>
        <p:spPr/>
        <p:txBody>
          <a:bodyPr/>
          <a:lstStyle/>
          <a:p>
            <a:fld id="{89DD4454-6EC2-4918-ABCB-88DD3CCA5411}" type="slidenum">
              <a:rPr lang="en-US" smtClean="0"/>
              <a:pPr/>
              <a:t>18</a:t>
            </a:fld>
            <a:endParaRPr lang="en-US"/>
          </a:p>
        </p:txBody>
      </p:sp>
      <p:pic>
        <p:nvPicPr>
          <p:cNvPr id="8" name="Picture 4">
            <a:extLst>
              <a:ext uri="{FF2B5EF4-FFF2-40B4-BE49-F238E27FC236}">
                <a16:creationId xmlns:a16="http://schemas.microsoft.com/office/drawing/2014/main" id="{01332735-563A-4688-B02E-F00ACA172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194" y="1691894"/>
            <a:ext cx="324623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9">
            <a:extLst>
              <a:ext uri="{FF2B5EF4-FFF2-40B4-BE49-F238E27FC236}">
                <a16:creationId xmlns:a16="http://schemas.microsoft.com/office/drawing/2014/main" id="{398D8051-7083-450C-8AF4-4C790DB5671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53" t="23627" r="18728" b="3548"/>
          <a:stretch/>
        </p:blipFill>
        <p:spPr bwMode="auto">
          <a:xfrm>
            <a:off x="5801728" y="1690688"/>
            <a:ext cx="2353319" cy="4352544"/>
          </a:xfrm>
          <a:prstGeom prst="rect">
            <a:avLst/>
          </a:prstGeom>
          <a:noFill/>
        </p:spPr>
      </p:pic>
      <p:pic>
        <p:nvPicPr>
          <p:cNvPr id="10" name="Picture 9">
            <a:extLst>
              <a:ext uri="{FF2B5EF4-FFF2-40B4-BE49-F238E27FC236}">
                <a16:creationId xmlns:a16="http://schemas.microsoft.com/office/drawing/2014/main" id="{BEE3BC87-DA2F-4739-AD77-A3308539D50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505" t="22546" r="16082"/>
          <a:stretch/>
        </p:blipFill>
        <p:spPr bwMode="auto">
          <a:xfrm>
            <a:off x="8165402" y="1690688"/>
            <a:ext cx="2924869" cy="4352544"/>
          </a:xfrm>
          <a:prstGeom prst="rect">
            <a:avLst/>
          </a:prstGeom>
          <a:noFill/>
        </p:spPr>
      </p:pic>
      <p:sp>
        <p:nvSpPr>
          <p:cNvPr id="11" name="TextBox 10">
            <a:extLst>
              <a:ext uri="{FF2B5EF4-FFF2-40B4-BE49-F238E27FC236}">
                <a16:creationId xmlns:a16="http://schemas.microsoft.com/office/drawing/2014/main" id="{5BA4FFF9-0468-4904-B2B8-75E8FD634579}"/>
              </a:ext>
            </a:extLst>
          </p:cNvPr>
          <p:cNvSpPr txBox="1"/>
          <p:nvPr/>
        </p:nvSpPr>
        <p:spPr>
          <a:xfrm>
            <a:off x="1634345" y="1340044"/>
            <a:ext cx="2897935" cy="400110"/>
          </a:xfrm>
          <a:prstGeom prst="rect">
            <a:avLst/>
          </a:prstGeom>
          <a:noFill/>
        </p:spPr>
        <p:txBody>
          <a:bodyPr wrap="square" rtlCol="0">
            <a:spAutoFit/>
          </a:bodyPr>
          <a:lstStyle/>
          <a:p>
            <a:pPr algn="ctr"/>
            <a:r>
              <a:rPr lang="en-US" sz="2000" b="1" u="sng" dirty="0">
                <a:solidFill>
                  <a:srgbClr val="002060"/>
                </a:solidFill>
              </a:rPr>
              <a:t>Containment Unit</a:t>
            </a:r>
          </a:p>
        </p:txBody>
      </p:sp>
      <p:sp>
        <p:nvSpPr>
          <p:cNvPr id="12" name="TextBox 11">
            <a:extLst>
              <a:ext uri="{FF2B5EF4-FFF2-40B4-BE49-F238E27FC236}">
                <a16:creationId xmlns:a16="http://schemas.microsoft.com/office/drawing/2014/main" id="{67902A36-10F4-4835-919D-26E219F2AA2A}"/>
              </a:ext>
            </a:extLst>
          </p:cNvPr>
          <p:cNvSpPr txBox="1"/>
          <p:nvPr/>
        </p:nvSpPr>
        <p:spPr>
          <a:xfrm>
            <a:off x="6088594" y="1340044"/>
            <a:ext cx="4132906" cy="400110"/>
          </a:xfrm>
          <a:prstGeom prst="rect">
            <a:avLst/>
          </a:prstGeom>
          <a:noFill/>
        </p:spPr>
        <p:txBody>
          <a:bodyPr wrap="square" rtlCol="0">
            <a:spAutoFit/>
          </a:bodyPr>
          <a:lstStyle/>
          <a:p>
            <a:pPr algn="ctr"/>
            <a:r>
              <a:rPr lang="en-US" sz="2000" b="1" u="sng" dirty="0">
                <a:solidFill>
                  <a:srgbClr val="002060"/>
                </a:solidFill>
              </a:rPr>
              <a:t>Removal and Application of Mask</a:t>
            </a:r>
          </a:p>
        </p:txBody>
      </p:sp>
      <p:cxnSp>
        <p:nvCxnSpPr>
          <p:cNvPr id="15" name="Straight Arrow Connector 14">
            <a:extLst>
              <a:ext uri="{FF2B5EF4-FFF2-40B4-BE49-F238E27FC236}">
                <a16:creationId xmlns:a16="http://schemas.microsoft.com/office/drawing/2014/main" id="{9B24D3F5-C80F-4D78-B0CE-2E1AFE15BF3E}"/>
              </a:ext>
            </a:extLst>
          </p:cNvPr>
          <p:cNvCxnSpPr>
            <a:cxnSpLocks/>
          </p:cNvCxnSpPr>
          <p:nvPr/>
        </p:nvCxnSpPr>
        <p:spPr>
          <a:xfrm flipH="1">
            <a:off x="9976104" y="1690688"/>
            <a:ext cx="1591056" cy="64103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7D7883C-4258-4F24-BD0D-43D2732C7A40}"/>
              </a:ext>
            </a:extLst>
          </p:cNvPr>
          <p:cNvCxnSpPr>
            <a:cxnSpLocks/>
          </p:cNvCxnSpPr>
          <p:nvPr/>
        </p:nvCxnSpPr>
        <p:spPr>
          <a:xfrm>
            <a:off x="5605272" y="2090798"/>
            <a:ext cx="1373115" cy="42075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5E6A41F-07C3-40F8-ACBA-7C028756D505}"/>
              </a:ext>
            </a:extLst>
          </p:cNvPr>
          <p:cNvCxnSpPr>
            <a:cxnSpLocks/>
          </p:cNvCxnSpPr>
          <p:nvPr/>
        </p:nvCxnSpPr>
        <p:spPr>
          <a:xfrm>
            <a:off x="746760" y="2011204"/>
            <a:ext cx="2104635" cy="8415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9FB39EE-3CC4-41C4-A473-D948211FBBE9}"/>
              </a:ext>
            </a:extLst>
          </p:cNvPr>
          <p:cNvSpPr txBox="1"/>
          <p:nvPr/>
        </p:nvSpPr>
        <p:spPr>
          <a:xfrm>
            <a:off x="254949" y="1396291"/>
            <a:ext cx="972446" cy="646331"/>
          </a:xfrm>
          <a:prstGeom prst="rect">
            <a:avLst/>
          </a:prstGeom>
          <a:noFill/>
        </p:spPr>
        <p:txBody>
          <a:bodyPr wrap="none" rtlCol="0">
            <a:spAutoFit/>
          </a:bodyPr>
          <a:lstStyle/>
          <a:p>
            <a:pPr algn="ctr"/>
            <a:r>
              <a:rPr lang="en-US" dirty="0">
                <a:solidFill>
                  <a:schemeClr val="accent1"/>
                </a:solidFill>
              </a:rPr>
              <a:t>Quartz</a:t>
            </a:r>
          </a:p>
          <a:p>
            <a:pPr algn="ctr"/>
            <a:r>
              <a:rPr lang="en-US" dirty="0">
                <a:solidFill>
                  <a:schemeClr val="accent1"/>
                </a:solidFill>
              </a:rPr>
              <a:t>Window</a:t>
            </a:r>
          </a:p>
        </p:txBody>
      </p:sp>
      <p:sp>
        <p:nvSpPr>
          <p:cNvPr id="22" name="TextBox 21">
            <a:extLst>
              <a:ext uri="{FF2B5EF4-FFF2-40B4-BE49-F238E27FC236}">
                <a16:creationId xmlns:a16="http://schemas.microsoft.com/office/drawing/2014/main" id="{74A4C7A9-7025-4684-9229-E5B40D37F918}"/>
              </a:ext>
            </a:extLst>
          </p:cNvPr>
          <p:cNvSpPr txBox="1"/>
          <p:nvPr/>
        </p:nvSpPr>
        <p:spPr>
          <a:xfrm>
            <a:off x="4902886" y="1740154"/>
            <a:ext cx="875561" cy="369332"/>
          </a:xfrm>
          <a:prstGeom prst="rect">
            <a:avLst/>
          </a:prstGeom>
          <a:noFill/>
        </p:spPr>
        <p:txBody>
          <a:bodyPr wrap="none" rtlCol="0">
            <a:spAutoFit/>
          </a:bodyPr>
          <a:lstStyle/>
          <a:p>
            <a:pPr algn="ctr"/>
            <a:r>
              <a:rPr lang="en-US" dirty="0">
                <a:solidFill>
                  <a:schemeClr val="accent1"/>
                </a:solidFill>
              </a:rPr>
              <a:t>Sample</a:t>
            </a:r>
          </a:p>
        </p:txBody>
      </p:sp>
      <p:sp>
        <p:nvSpPr>
          <p:cNvPr id="23" name="TextBox 22">
            <a:extLst>
              <a:ext uri="{FF2B5EF4-FFF2-40B4-BE49-F238E27FC236}">
                <a16:creationId xmlns:a16="http://schemas.microsoft.com/office/drawing/2014/main" id="{9F18170A-BB5F-4678-AE74-9B54E3E84C15}"/>
              </a:ext>
            </a:extLst>
          </p:cNvPr>
          <p:cNvSpPr txBox="1"/>
          <p:nvPr/>
        </p:nvSpPr>
        <p:spPr>
          <a:xfrm>
            <a:off x="11271014" y="1363848"/>
            <a:ext cx="739306" cy="369332"/>
          </a:xfrm>
          <a:prstGeom prst="rect">
            <a:avLst/>
          </a:prstGeom>
          <a:noFill/>
        </p:spPr>
        <p:txBody>
          <a:bodyPr wrap="none" rtlCol="0">
            <a:spAutoFit/>
          </a:bodyPr>
          <a:lstStyle/>
          <a:p>
            <a:pPr algn="ctr"/>
            <a:r>
              <a:rPr lang="en-US" dirty="0">
                <a:solidFill>
                  <a:schemeClr val="accent1"/>
                </a:solidFill>
              </a:rPr>
              <a:t> Mask</a:t>
            </a:r>
          </a:p>
        </p:txBody>
      </p:sp>
      <p:cxnSp>
        <p:nvCxnSpPr>
          <p:cNvPr id="24" name="Straight Arrow Connector 23">
            <a:extLst>
              <a:ext uri="{FF2B5EF4-FFF2-40B4-BE49-F238E27FC236}">
                <a16:creationId xmlns:a16="http://schemas.microsoft.com/office/drawing/2014/main" id="{970AAAA8-7BBF-4AC8-9867-976FE6CBF947}"/>
              </a:ext>
            </a:extLst>
          </p:cNvPr>
          <p:cNvCxnSpPr>
            <a:cxnSpLocks/>
          </p:cNvCxnSpPr>
          <p:nvPr/>
        </p:nvCxnSpPr>
        <p:spPr>
          <a:xfrm>
            <a:off x="5572783" y="2460130"/>
            <a:ext cx="1089652" cy="32516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A27F5E-9222-4945-8E21-B14A02A9153D}"/>
              </a:ext>
            </a:extLst>
          </p:cNvPr>
          <p:cNvSpPr txBox="1"/>
          <p:nvPr/>
        </p:nvSpPr>
        <p:spPr>
          <a:xfrm>
            <a:off x="4675543" y="2116509"/>
            <a:ext cx="1075424" cy="369332"/>
          </a:xfrm>
          <a:prstGeom prst="rect">
            <a:avLst/>
          </a:prstGeom>
          <a:noFill/>
        </p:spPr>
        <p:txBody>
          <a:bodyPr wrap="none" rtlCol="0">
            <a:spAutoFit/>
          </a:bodyPr>
          <a:lstStyle/>
          <a:p>
            <a:pPr algn="ctr"/>
            <a:r>
              <a:rPr lang="en-US" dirty="0">
                <a:solidFill>
                  <a:schemeClr val="accent1"/>
                </a:solidFill>
              </a:rPr>
              <a:t>Electrode</a:t>
            </a:r>
          </a:p>
        </p:txBody>
      </p:sp>
      <p:cxnSp>
        <p:nvCxnSpPr>
          <p:cNvPr id="27" name="Straight Arrow Connector 26">
            <a:extLst>
              <a:ext uri="{FF2B5EF4-FFF2-40B4-BE49-F238E27FC236}">
                <a16:creationId xmlns:a16="http://schemas.microsoft.com/office/drawing/2014/main" id="{9B364A1D-3329-4D7E-A122-4B03FA209BE3}"/>
              </a:ext>
            </a:extLst>
          </p:cNvPr>
          <p:cNvCxnSpPr>
            <a:cxnSpLocks/>
          </p:cNvCxnSpPr>
          <p:nvPr/>
        </p:nvCxnSpPr>
        <p:spPr>
          <a:xfrm>
            <a:off x="5605272" y="4849690"/>
            <a:ext cx="537718" cy="25119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E3E7828-36BB-45FA-B563-06F8B62AD221}"/>
              </a:ext>
            </a:extLst>
          </p:cNvPr>
          <p:cNvSpPr txBox="1"/>
          <p:nvPr/>
        </p:nvSpPr>
        <p:spPr>
          <a:xfrm>
            <a:off x="4869896" y="4348942"/>
            <a:ext cx="886268" cy="646331"/>
          </a:xfrm>
          <a:prstGeom prst="rect">
            <a:avLst/>
          </a:prstGeom>
          <a:noFill/>
        </p:spPr>
        <p:txBody>
          <a:bodyPr wrap="none" rtlCol="0">
            <a:spAutoFit/>
          </a:bodyPr>
          <a:lstStyle/>
          <a:p>
            <a:pPr algn="ctr"/>
            <a:r>
              <a:rPr lang="en-US" dirty="0">
                <a:solidFill>
                  <a:schemeClr val="accent1"/>
                </a:solidFill>
              </a:rPr>
              <a:t>Airtight</a:t>
            </a:r>
          </a:p>
          <a:p>
            <a:pPr algn="ctr"/>
            <a:r>
              <a:rPr lang="en-US" dirty="0">
                <a:solidFill>
                  <a:schemeClr val="accent1"/>
                </a:solidFill>
              </a:rPr>
              <a:t>Seal</a:t>
            </a:r>
          </a:p>
        </p:txBody>
      </p:sp>
    </p:spTree>
    <p:extLst>
      <p:ext uri="{BB962C8B-B14F-4D97-AF65-F5344CB8AC3E}">
        <p14:creationId xmlns:p14="http://schemas.microsoft.com/office/powerpoint/2010/main" val="1215838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1068E-2C18-44DF-9908-54CD4188BDCA}"/>
              </a:ext>
            </a:extLst>
          </p:cNvPr>
          <p:cNvSpPr>
            <a:spLocks noGrp="1"/>
          </p:cNvSpPr>
          <p:nvPr>
            <p:ph type="title"/>
          </p:nvPr>
        </p:nvSpPr>
        <p:spPr/>
        <p:txBody>
          <a:bodyPr/>
          <a:lstStyle/>
          <a:p>
            <a:r>
              <a:rPr lang="en-US" dirty="0"/>
              <a:t>Optoelectronic Characterization</a:t>
            </a:r>
          </a:p>
        </p:txBody>
      </p:sp>
      <p:sp>
        <p:nvSpPr>
          <p:cNvPr id="3" name="Content Placeholder 2">
            <a:extLst>
              <a:ext uri="{FF2B5EF4-FFF2-40B4-BE49-F238E27FC236}">
                <a16:creationId xmlns:a16="http://schemas.microsoft.com/office/drawing/2014/main" id="{C39E73C2-8196-493C-BD50-8AE09FCEFB34}"/>
              </a:ext>
            </a:extLst>
          </p:cNvPr>
          <p:cNvSpPr>
            <a:spLocks noGrp="1"/>
          </p:cNvSpPr>
          <p:nvPr>
            <p:ph sz="half" idx="1"/>
          </p:nvPr>
        </p:nvSpPr>
        <p:spPr>
          <a:xfrm>
            <a:off x="838199" y="1690688"/>
            <a:ext cx="6097860" cy="4486275"/>
          </a:xfrm>
        </p:spPr>
        <p:txBody>
          <a:bodyPr>
            <a:normAutofit/>
          </a:bodyPr>
          <a:lstStyle/>
          <a:p>
            <a:r>
              <a:rPr lang="en-US" sz="3200" dirty="0"/>
              <a:t>White light</a:t>
            </a:r>
          </a:p>
          <a:p>
            <a:pPr lvl="1"/>
            <a:r>
              <a:rPr lang="en-US" sz="2800" dirty="0"/>
              <a:t>~350 to 800 nm light</a:t>
            </a:r>
          </a:p>
          <a:p>
            <a:pPr lvl="1"/>
            <a:r>
              <a:rPr lang="en-US" sz="2800" dirty="0"/>
              <a:t>0.85 sun intensity</a:t>
            </a:r>
          </a:p>
          <a:p>
            <a:r>
              <a:rPr lang="en-US" sz="3200" dirty="0"/>
              <a:t>Apply constant current</a:t>
            </a:r>
          </a:p>
          <a:p>
            <a:pPr lvl="1"/>
            <a:r>
              <a:rPr lang="en-US" sz="2800" dirty="0"/>
              <a:t>Measure voltage</a:t>
            </a:r>
          </a:p>
          <a:p>
            <a:pPr lvl="1"/>
            <a:r>
              <a:rPr lang="en-US" sz="2800" dirty="0"/>
              <a:t>Calculate resistance</a:t>
            </a:r>
          </a:p>
          <a:p>
            <a:r>
              <a:rPr lang="en-US" sz="3200" dirty="0"/>
              <a:t>Chopped illumination</a:t>
            </a:r>
          </a:p>
          <a:p>
            <a:pPr lvl="1"/>
            <a:r>
              <a:rPr lang="en-US" sz="2800" dirty="0"/>
              <a:t>15 s cycles for pristine glass slides</a:t>
            </a:r>
          </a:p>
          <a:p>
            <a:pPr lvl="1"/>
            <a:r>
              <a:rPr lang="en-US" sz="2800" dirty="0"/>
              <a:t>60 s cycles for FTO </a:t>
            </a:r>
          </a:p>
        </p:txBody>
      </p:sp>
      <p:sp>
        <p:nvSpPr>
          <p:cNvPr id="5" name="Slide Number Placeholder 4">
            <a:extLst>
              <a:ext uri="{FF2B5EF4-FFF2-40B4-BE49-F238E27FC236}">
                <a16:creationId xmlns:a16="http://schemas.microsoft.com/office/drawing/2014/main" id="{0815343A-C15C-4D4A-9FF1-B21C45553424}"/>
              </a:ext>
            </a:extLst>
          </p:cNvPr>
          <p:cNvSpPr>
            <a:spLocks noGrp="1"/>
          </p:cNvSpPr>
          <p:nvPr>
            <p:ph type="sldNum" sz="quarter" idx="4"/>
          </p:nvPr>
        </p:nvSpPr>
        <p:spPr/>
        <p:txBody>
          <a:bodyPr/>
          <a:lstStyle/>
          <a:p>
            <a:fld id="{89DD4454-6EC2-4918-ABCB-88DD3CCA5411}" type="slidenum">
              <a:rPr lang="en-US" smtClean="0"/>
              <a:pPr/>
              <a:t>19</a:t>
            </a:fld>
            <a:endParaRPr lang="en-US"/>
          </a:p>
        </p:txBody>
      </p:sp>
      <p:pic>
        <p:nvPicPr>
          <p:cNvPr id="6" name="Content Placeholder 4">
            <a:extLst>
              <a:ext uri="{FF2B5EF4-FFF2-40B4-BE49-F238E27FC236}">
                <a16:creationId xmlns:a16="http://schemas.microsoft.com/office/drawing/2014/main" id="{D17643DF-2E70-4E58-907D-49EBE10DB268}"/>
              </a:ext>
            </a:extLst>
          </p:cNvPr>
          <p:cNvPicPr>
            <a:picLocks noGrp="1"/>
          </p:cNvPicPr>
          <p:nvPr>
            <p:ph sz="half" idx="2"/>
          </p:nvPr>
        </p:nvPicPr>
        <p:blipFill>
          <a:blip r:embed="rId3" cstate="print">
            <a:extLst>
              <a:ext uri="{28A0092B-C50C-407E-A947-70E740481C1C}">
                <a14:useLocalDpi xmlns:a14="http://schemas.microsoft.com/office/drawing/2010/main" val="0"/>
              </a:ext>
            </a:extLst>
          </a:blip>
          <a:stretch>
            <a:fillRect/>
          </a:stretch>
        </p:blipFill>
        <p:spPr>
          <a:xfrm rot="5400000">
            <a:off x="6779418" y="2526816"/>
            <a:ext cx="4258953" cy="2878873"/>
          </a:xfrm>
          <a:prstGeom prst="rect">
            <a:avLst/>
          </a:prstGeom>
        </p:spPr>
      </p:pic>
    </p:spTree>
    <p:extLst>
      <p:ext uri="{BB962C8B-B14F-4D97-AF65-F5344CB8AC3E}">
        <p14:creationId xmlns:p14="http://schemas.microsoft.com/office/powerpoint/2010/main" val="456426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F1CD8-7127-4A04-9914-9D0AF925B24A}"/>
              </a:ext>
            </a:extLst>
          </p:cNvPr>
          <p:cNvSpPr>
            <a:spLocks noGrp="1"/>
          </p:cNvSpPr>
          <p:nvPr>
            <p:ph type="title"/>
          </p:nvPr>
        </p:nvSpPr>
        <p:spPr/>
        <p:txBody>
          <a:bodyPr/>
          <a:lstStyle/>
          <a:p>
            <a:r>
              <a:rPr lang="en-US" dirty="0"/>
              <a:t>Photodetectors</a:t>
            </a:r>
          </a:p>
        </p:txBody>
      </p:sp>
      <p:sp>
        <p:nvSpPr>
          <p:cNvPr id="4" name="Slide Number Placeholder 3">
            <a:extLst>
              <a:ext uri="{FF2B5EF4-FFF2-40B4-BE49-F238E27FC236}">
                <a16:creationId xmlns:a16="http://schemas.microsoft.com/office/drawing/2014/main" id="{67E9D296-A3EC-4111-A934-67873D784FB4}"/>
              </a:ext>
            </a:extLst>
          </p:cNvPr>
          <p:cNvSpPr>
            <a:spLocks noGrp="1"/>
          </p:cNvSpPr>
          <p:nvPr>
            <p:ph type="sldNum" sz="quarter" idx="4"/>
          </p:nvPr>
        </p:nvSpPr>
        <p:spPr/>
        <p:txBody>
          <a:bodyPr/>
          <a:lstStyle/>
          <a:p>
            <a:fld id="{89DD4454-6EC2-4918-ABCB-88DD3CCA5411}" type="slidenum">
              <a:rPr lang="en-US" smtClean="0"/>
              <a:pPr/>
              <a:t>2</a:t>
            </a:fld>
            <a:endParaRPr lang="en-US" dirty="0"/>
          </a:p>
        </p:txBody>
      </p:sp>
      <p:pic>
        <p:nvPicPr>
          <p:cNvPr id="5" name="Content Placeholder 8" descr="A close up of a logo&#10;&#10;Description automatically generated">
            <a:extLst>
              <a:ext uri="{FF2B5EF4-FFF2-40B4-BE49-F238E27FC236}">
                <a16:creationId xmlns:a16="http://schemas.microsoft.com/office/drawing/2014/main" id="{629971D9-5A7B-45F2-952F-7CF458C1310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10044" y="1399740"/>
            <a:ext cx="4371911" cy="4351338"/>
          </a:xfrm>
        </p:spPr>
      </p:pic>
      <p:sp>
        <p:nvSpPr>
          <p:cNvPr id="6" name="TextBox 5">
            <a:extLst>
              <a:ext uri="{FF2B5EF4-FFF2-40B4-BE49-F238E27FC236}">
                <a16:creationId xmlns:a16="http://schemas.microsoft.com/office/drawing/2014/main" id="{5CD0760D-1C81-417D-92E0-6419DE08518D}"/>
              </a:ext>
            </a:extLst>
          </p:cNvPr>
          <p:cNvSpPr txBox="1"/>
          <p:nvPr/>
        </p:nvSpPr>
        <p:spPr>
          <a:xfrm>
            <a:off x="838200" y="6324028"/>
            <a:ext cx="7315200" cy="307777"/>
          </a:xfrm>
          <a:prstGeom prst="rect">
            <a:avLst/>
          </a:prstGeom>
          <a:noFill/>
        </p:spPr>
        <p:txBody>
          <a:bodyPr wrap="square" rtlCol="0">
            <a:spAutoFit/>
          </a:bodyPr>
          <a:lstStyle/>
          <a:p>
            <a:r>
              <a:rPr lang="en-US" sz="1400" dirty="0" err="1">
                <a:solidFill>
                  <a:schemeClr val="bg1"/>
                </a:solidFill>
              </a:rPr>
              <a:t>Zhuge</a:t>
            </a:r>
            <a:r>
              <a:rPr lang="en-US" sz="1400" dirty="0">
                <a:solidFill>
                  <a:schemeClr val="bg1"/>
                </a:solidFill>
              </a:rPr>
              <a:t>, F. </a:t>
            </a:r>
            <a:r>
              <a:rPr lang="en-US" sz="1400" i="1" dirty="0">
                <a:solidFill>
                  <a:schemeClr val="bg1"/>
                </a:solidFill>
              </a:rPr>
              <a:t>et al.</a:t>
            </a:r>
            <a:r>
              <a:rPr lang="en-US" sz="1400" dirty="0">
                <a:solidFill>
                  <a:schemeClr val="bg1"/>
                </a:solidFill>
              </a:rPr>
              <a:t> </a:t>
            </a:r>
            <a:r>
              <a:rPr lang="en-US" sz="1400" i="1" dirty="0">
                <a:solidFill>
                  <a:schemeClr val="bg1"/>
                </a:solidFill>
              </a:rPr>
              <a:t>Advanced Materials Technologies</a:t>
            </a:r>
            <a:r>
              <a:rPr lang="en-US" sz="1400" dirty="0">
                <a:solidFill>
                  <a:schemeClr val="bg1"/>
                </a:solidFill>
              </a:rPr>
              <a:t> (2017) doi:10.1002/admt.201700005</a:t>
            </a:r>
          </a:p>
        </p:txBody>
      </p:sp>
    </p:spTree>
    <p:extLst>
      <p:ext uri="{BB962C8B-B14F-4D97-AF65-F5344CB8AC3E}">
        <p14:creationId xmlns:p14="http://schemas.microsoft.com/office/powerpoint/2010/main" val="337871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9F938-2CE1-4AB7-99B7-DE74F30D2286}"/>
              </a:ext>
            </a:extLst>
          </p:cNvPr>
          <p:cNvSpPr>
            <a:spLocks noGrp="1"/>
          </p:cNvSpPr>
          <p:nvPr>
            <p:ph type="title"/>
          </p:nvPr>
        </p:nvSpPr>
        <p:spPr/>
        <p:txBody>
          <a:bodyPr/>
          <a:lstStyle/>
          <a:p>
            <a:r>
              <a:rPr lang="en-US" dirty="0"/>
              <a:t>Data Analysis and Manipulation</a:t>
            </a:r>
          </a:p>
        </p:txBody>
      </p:sp>
      <p:sp>
        <p:nvSpPr>
          <p:cNvPr id="3" name="Content Placeholder 2">
            <a:extLst>
              <a:ext uri="{FF2B5EF4-FFF2-40B4-BE49-F238E27FC236}">
                <a16:creationId xmlns:a16="http://schemas.microsoft.com/office/drawing/2014/main" id="{96FFFAB5-EF6A-4CDE-9D8B-C6C70953BE38}"/>
              </a:ext>
            </a:extLst>
          </p:cNvPr>
          <p:cNvSpPr>
            <a:spLocks noGrp="1"/>
          </p:cNvSpPr>
          <p:nvPr>
            <p:ph sz="half" idx="1"/>
          </p:nvPr>
        </p:nvSpPr>
        <p:spPr/>
        <p:txBody>
          <a:bodyPr>
            <a:normAutofit lnSpcReduction="10000"/>
          </a:bodyPr>
          <a:lstStyle/>
          <a:p>
            <a:r>
              <a:rPr lang="en-US" sz="3200" dirty="0"/>
              <a:t>Establish baseline using MATLAB</a:t>
            </a:r>
          </a:p>
          <a:p>
            <a:pPr lvl="1"/>
            <a:r>
              <a:rPr lang="en-US" sz="2800" dirty="0"/>
              <a:t>Reduces external influences</a:t>
            </a:r>
          </a:p>
          <a:p>
            <a:pPr lvl="1"/>
            <a:r>
              <a:rPr lang="en-US" sz="2800" dirty="0"/>
              <a:t>Reduces drift</a:t>
            </a:r>
          </a:p>
          <a:p>
            <a:r>
              <a:rPr lang="en-US" sz="3200" dirty="0"/>
              <a:t>Normalize across all cycles</a:t>
            </a:r>
          </a:p>
          <a:p>
            <a:pPr lvl="1"/>
            <a:r>
              <a:rPr lang="en-US" sz="2800" dirty="0"/>
              <a:t>∆R: difference between maxima and minima around change in cycle</a:t>
            </a:r>
          </a:p>
          <a:p>
            <a:pPr lvl="1"/>
            <a:r>
              <a:rPr lang="en-US" sz="2800" dirty="0"/>
              <a:t>R</a:t>
            </a:r>
            <a:r>
              <a:rPr lang="en-US" sz="2800" baseline="-25000" dirty="0"/>
              <a:t>0</a:t>
            </a:r>
            <a:r>
              <a:rPr lang="en-US" sz="2800" dirty="0"/>
              <a:t>:initial resistance averaged for all cycles</a:t>
            </a:r>
          </a:p>
        </p:txBody>
      </p:sp>
      <p:pic>
        <p:nvPicPr>
          <p:cNvPr id="6" name="Content Placeholder 5">
            <a:extLst>
              <a:ext uri="{FF2B5EF4-FFF2-40B4-BE49-F238E27FC236}">
                <a16:creationId xmlns:a16="http://schemas.microsoft.com/office/drawing/2014/main" id="{2C60CD70-C17E-49D4-B70B-61909EEEF5B9}"/>
              </a:ext>
            </a:extLst>
          </p:cNvPr>
          <p:cNvPicPr>
            <a:picLocks noGrp="1" noChangeAspect="1"/>
          </p:cNvPicPr>
          <p:nvPr>
            <p:ph sz="half" idx="2"/>
          </p:nvPr>
        </p:nvPicPr>
        <p:blipFill>
          <a:blip r:embed="rId3"/>
          <a:stretch>
            <a:fillRect/>
          </a:stretch>
        </p:blipFill>
        <p:spPr>
          <a:xfrm>
            <a:off x="6441963" y="1825625"/>
            <a:ext cx="4642073" cy="4351338"/>
          </a:xfrm>
          <a:prstGeom prst="rect">
            <a:avLst/>
          </a:prstGeom>
        </p:spPr>
      </p:pic>
      <p:sp>
        <p:nvSpPr>
          <p:cNvPr id="5" name="Slide Number Placeholder 4">
            <a:extLst>
              <a:ext uri="{FF2B5EF4-FFF2-40B4-BE49-F238E27FC236}">
                <a16:creationId xmlns:a16="http://schemas.microsoft.com/office/drawing/2014/main" id="{6A5C3ACB-E22F-4B7E-BEE1-6C1AEBF3087E}"/>
              </a:ext>
            </a:extLst>
          </p:cNvPr>
          <p:cNvSpPr>
            <a:spLocks noGrp="1"/>
          </p:cNvSpPr>
          <p:nvPr>
            <p:ph type="sldNum" sz="quarter" idx="4"/>
          </p:nvPr>
        </p:nvSpPr>
        <p:spPr/>
        <p:txBody>
          <a:bodyPr/>
          <a:lstStyle/>
          <a:p>
            <a:fld id="{89DD4454-6EC2-4918-ABCB-88DD3CCA5411}" type="slidenum">
              <a:rPr lang="en-US" smtClean="0"/>
              <a:pPr/>
              <a:t>20</a:t>
            </a:fld>
            <a:endParaRPr lang="en-US"/>
          </a:p>
        </p:txBody>
      </p:sp>
    </p:spTree>
    <p:extLst>
      <p:ext uri="{BB962C8B-B14F-4D97-AF65-F5344CB8AC3E}">
        <p14:creationId xmlns:p14="http://schemas.microsoft.com/office/powerpoint/2010/main" val="517051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C953E7-5E04-4536-9F43-667BDC849FD7}"/>
              </a:ext>
            </a:extLst>
          </p:cNvPr>
          <p:cNvSpPr>
            <a:spLocks noGrp="1"/>
          </p:cNvSpPr>
          <p:nvPr>
            <p:ph type="title"/>
          </p:nvPr>
        </p:nvSpPr>
        <p:spPr/>
        <p:txBody>
          <a:bodyPr/>
          <a:lstStyle/>
          <a:p>
            <a:r>
              <a:rPr lang="en-US" dirty="0"/>
              <a:t>Measuring the Photoresponse of </a:t>
            </a:r>
            <a:br>
              <a:rPr lang="en-US" dirty="0"/>
            </a:br>
            <a:r>
              <a:rPr lang="en-US" dirty="0"/>
              <a:t>Ti</a:t>
            </a:r>
            <a:r>
              <a:rPr lang="en-US" baseline="-25000" dirty="0"/>
              <a:t>3</a:t>
            </a:r>
            <a:r>
              <a:rPr lang="en-US" dirty="0"/>
              <a:t>C</a:t>
            </a:r>
            <a:r>
              <a:rPr lang="en-US" baseline="-25000" dirty="0"/>
              <a:t>2</a:t>
            </a:r>
            <a:r>
              <a:rPr lang="en-US" dirty="0"/>
              <a:t>T</a:t>
            </a:r>
            <a:r>
              <a:rPr lang="en-US" i="1" baseline="-25000" dirty="0"/>
              <a:t>x</a:t>
            </a:r>
            <a:r>
              <a:rPr lang="en-US" baseline="-25000" dirty="0"/>
              <a:t> </a:t>
            </a:r>
            <a:r>
              <a:rPr lang="en-US" dirty="0"/>
              <a:t>and Mo</a:t>
            </a:r>
            <a:r>
              <a:rPr lang="en-US" baseline="-25000" dirty="0"/>
              <a:t>2</a:t>
            </a:r>
            <a:r>
              <a:rPr lang="en-US" dirty="0"/>
              <a:t>TiC</a:t>
            </a:r>
            <a:r>
              <a:rPr lang="en-US" baseline="-25000" dirty="0"/>
              <a:t>2</a:t>
            </a:r>
            <a:r>
              <a:rPr lang="en-US" dirty="0"/>
              <a:t>T</a:t>
            </a:r>
            <a:r>
              <a:rPr lang="en-US" i="1" baseline="-25000" dirty="0"/>
              <a:t>x</a:t>
            </a:r>
            <a:r>
              <a:rPr lang="en-US" dirty="0"/>
              <a:t> </a:t>
            </a:r>
          </a:p>
        </p:txBody>
      </p:sp>
      <p:sp>
        <p:nvSpPr>
          <p:cNvPr id="6" name="Text Placeholder 5">
            <a:extLst>
              <a:ext uri="{FF2B5EF4-FFF2-40B4-BE49-F238E27FC236}">
                <a16:creationId xmlns:a16="http://schemas.microsoft.com/office/drawing/2014/main" id="{378B8621-BDA7-4D8C-9D85-1CA9E76EA9C4}"/>
              </a:ext>
            </a:extLst>
          </p:cNvPr>
          <p:cNvSpPr>
            <a:spLocks noGrp="1"/>
          </p:cNvSpPr>
          <p:nvPr>
            <p:ph type="body" idx="1"/>
          </p:nvPr>
        </p:nvSpPr>
        <p:spPr>
          <a:xfrm>
            <a:off x="6108700" y="1690688"/>
            <a:ext cx="5157787" cy="823912"/>
          </a:xfrm>
        </p:spPr>
        <p:txBody>
          <a:bodyPr>
            <a:normAutofit/>
          </a:bodyPr>
          <a:lstStyle/>
          <a:p>
            <a:r>
              <a:rPr lang="en-US" sz="2800" dirty="0"/>
              <a:t>Manipulated Variables</a:t>
            </a:r>
          </a:p>
        </p:txBody>
      </p:sp>
      <p:sp>
        <p:nvSpPr>
          <p:cNvPr id="5" name="Content Placeholder 4">
            <a:extLst>
              <a:ext uri="{FF2B5EF4-FFF2-40B4-BE49-F238E27FC236}">
                <a16:creationId xmlns:a16="http://schemas.microsoft.com/office/drawing/2014/main" id="{ECB13E67-FB2E-40F6-9D1A-FCCBC541B891}"/>
              </a:ext>
            </a:extLst>
          </p:cNvPr>
          <p:cNvSpPr>
            <a:spLocks noGrp="1"/>
          </p:cNvSpPr>
          <p:nvPr>
            <p:ph sz="half" idx="2"/>
          </p:nvPr>
        </p:nvSpPr>
        <p:spPr>
          <a:xfrm>
            <a:off x="6108700" y="2514600"/>
            <a:ext cx="5157787" cy="3684588"/>
          </a:xfrm>
        </p:spPr>
        <p:txBody>
          <a:bodyPr>
            <a:normAutofit/>
          </a:bodyPr>
          <a:lstStyle/>
          <a:p>
            <a:r>
              <a:rPr lang="en-US" sz="3200" dirty="0"/>
              <a:t>Contact method</a:t>
            </a:r>
          </a:p>
          <a:p>
            <a:r>
              <a:rPr lang="en-US" sz="3200" dirty="0"/>
              <a:t>Film thickness</a:t>
            </a:r>
          </a:p>
          <a:p>
            <a:r>
              <a:rPr lang="en-US" sz="3200" dirty="0"/>
              <a:t>Presence of Mask</a:t>
            </a:r>
          </a:p>
          <a:p>
            <a:r>
              <a:rPr lang="en-US" sz="3200" dirty="0"/>
              <a:t>Atmosphere</a:t>
            </a:r>
          </a:p>
        </p:txBody>
      </p:sp>
      <p:sp>
        <p:nvSpPr>
          <p:cNvPr id="7" name="Text Placeholder 6">
            <a:extLst>
              <a:ext uri="{FF2B5EF4-FFF2-40B4-BE49-F238E27FC236}">
                <a16:creationId xmlns:a16="http://schemas.microsoft.com/office/drawing/2014/main" id="{EDBC9621-8103-4120-B899-ACD52F4250D1}"/>
              </a:ext>
            </a:extLst>
          </p:cNvPr>
          <p:cNvSpPr>
            <a:spLocks noGrp="1"/>
          </p:cNvSpPr>
          <p:nvPr>
            <p:ph type="body" sz="quarter" idx="3"/>
          </p:nvPr>
        </p:nvSpPr>
        <p:spPr>
          <a:xfrm>
            <a:off x="836612" y="1690688"/>
            <a:ext cx="5183188" cy="823912"/>
          </a:xfrm>
        </p:spPr>
        <p:txBody>
          <a:bodyPr>
            <a:normAutofit/>
          </a:bodyPr>
          <a:lstStyle/>
          <a:p>
            <a:r>
              <a:rPr lang="en-US" sz="2800" dirty="0"/>
              <a:t>Controlled Variables</a:t>
            </a:r>
          </a:p>
        </p:txBody>
      </p:sp>
      <p:sp>
        <p:nvSpPr>
          <p:cNvPr id="8" name="Content Placeholder 7">
            <a:extLst>
              <a:ext uri="{FF2B5EF4-FFF2-40B4-BE49-F238E27FC236}">
                <a16:creationId xmlns:a16="http://schemas.microsoft.com/office/drawing/2014/main" id="{C65A90F1-7B05-4ECB-BD23-4CCA662AB3D3}"/>
              </a:ext>
            </a:extLst>
          </p:cNvPr>
          <p:cNvSpPr>
            <a:spLocks noGrp="1"/>
          </p:cNvSpPr>
          <p:nvPr>
            <p:ph sz="quarter" idx="4"/>
          </p:nvPr>
        </p:nvSpPr>
        <p:spPr>
          <a:xfrm>
            <a:off x="836612" y="2514600"/>
            <a:ext cx="5183188" cy="3684588"/>
          </a:xfrm>
        </p:spPr>
        <p:txBody>
          <a:bodyPr>
            <a:normAutofit/>
          </a:bodyPr>
          <a:lstStyle/>
          <a:p>
            <a:r>
              <a:rPr lang="en-US" sz="3200" dirty="0"/>
              <a:t>Substrate preparation</a:t>
            </a:r>
          </a:p>
          <a:p>
            <a:r>
              <a:rPr lang="en-US" sz="3200" dirty="0"/>
              <a:t>Light intensity</a:t>
            </a:r>
          </a:p>
          <a:p>
            <a:r>
              <a:rPr lang="en-US" sz="3200" dirty="0"/>
              <a:t>Spectrum of light</a:t>
            </a:r>
          </a:p>
          <a:p>
            <a:r>
              <a:rPr lang="en-US" sz="3200" dirty="0"/>
              <a:t>Inert environment</a:t>
            </a:r>
          </a:p>
        </p:txBody>
      </p:sp>
    </p:spTree>
    <p:extLst>
      <p:ext uri="{BB962C8B-B14F-4D97-AF65-F5344CB8AC3E}">
        <p14:creationId xmlns:p14="http://schemas.microsoft.com/office/powerpoint/2010/main" val="1225177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3F288-C6C4-4906-A853-6B0F002DB0C4}"/>
              </a:ext>
            </a:extLst>
          </p:cNvPr>
          <p:cNvSpPr>
            <a:spLocks noGrp="1"/>
          </p:cNvSpPr>
          <p:nvPr>
            <p:ph type="title"/>
          </p:nvPr>
        </p:nvSpPr>
        <p:spPr>
          <a:xfrm>
            <a:off x="736600" y="365125"/>
            <a:ext cx="11328400" cy="1325563"/>
          </a:xfrm>
        </p:spPr>
        <p:txBody>
          <a:bodyPr/>
          <a:lstStyle/>
          <a:p>
            <a:r>
              <a:rPr lang="en-US" dirty="0"/>
              <a:t>Mask Improves Response of 300 </a:t>
            </a:r>
            <a:r>
              <a:rPr lang="el-GR" dirty="0">
                <a:cs typeface="Calibri" panose="020F0502020204030204" pitchFamily="34" charset="0"/>
              </a:rPr>
              <a:t>Ω</a:t>
            </a:r>
            <a:r>
              <a:rPr lang="en-US" dirty="0">
                <a:cs typeface="Calibri" panose="020F0502020204030204" pitchFamily="34" charset="0"/>
              </a:rPr>
              <a:t> Ti</a:t>
            </a:r>
            <a:r>
              <a:rPr lang="en-US" baseline="-25000" dirty="0">
                <a:cs typeface="Calibri" panose="020F0502020204030204" pitchFamily="34" charset="0"/>
              </a:rPr>
              <a:t>3</a:t>
            </a:r>
            <a:r>
              <a:rPr lang="en-US" dirty="0">
                <a:cs typeface="Calibri" panose="020F0502020204030204" pitchFamily="34" charset="0"/>
              </a:rPr>
              <a:t>C</a:t>
            </a:r>
            <a:r>
              <a:rPr lang="en-US" baseline="-25000" dirty="0">
                <a:cs typeface="Calibri" panose="020F0502020204030204" pitchFamily="34" charset="0"/>
              </a:rPr>
              <a:t>2</a:t>
            </a:r>
            <a:r>
              <a:rPr lang="en-US" dirty="0">
                <a:cs typeface="Calibri" panose="020F0502020204030204" pitchFamily="34" charset="0"/>
              </a:rPr>
              <a:t>T</a:t>
            </a:r>
            <a:r>
              <a:rPr lang="en-US" i="1" baseline="-25000" dirty="0">
                <a:cs typeface="Calibri" panose="020F0502020204030204" pitchFamily="34" charset="0"/>
              </a:rPr>
              <a:t>x</a:t>
            </a:r>
            <a:r>
              <a:rPr lang="en-US" baseline="-25000" dirty="0">
                <a:cs typeface="Calibri" panose="020F0502020204030204" pitchFamily="34" charset="0"/>
              </a:rPr>
              <a:t> </a:t>
            </a:r>
            <a:r>
              <a:rPr lang="en-US" dirty="0">
                <a:cs typeface="Calibri" panose="020F0502020204030204" pitchFamily="34" charset="0"/>
              </a:rPr>
              <a:t>with Ag</a:t>
            </a:r>
            <a:endParaRPr lang="en-US" dirty="0"/>
          </a:p>
        </p:txBody>
      </p:sp>
      <p:pic>
        <p:nvPicPr>
          <p:cNvPr id="5" name="Content Placeholder 4">
            <a:extLst>
              <a:ext uri="{FF2B5EF4-FFF2-40B4-BE49-F238E27FC236}">
                <a16:creationId xmlns:a16="http://schemas.microsoft.com/office/drawing/2014/main" id="{7D4D1BA2-D064-4623-9846-072FEBA00D8A}"/>
              </a:ext>
            </a:extLst>
          </p:cNvPr>
          <p:cNvPicPr>
            <a:picLocks noGrp="1" noChangeAspect="1"/>
          </p:cNvPicPr>
          <p:nvPr>
            <p:ph idx="4294967295"/>
          </p:nvPr>
        </p:nvPicPr>
        <p:blipFill>
          <a:blip r:embed="rId3"/>
          <a:stretch>
            <a:fillRect/>
          </a:stretch>
        </p:blipFill>
        <p:spPr>
          <a:xfrm>
            <a:off x="1477962" y="1825625"/>
            <a:ext cx="9236075" cy="4351338"/>
          </a:xfrm>
          <a:prstGeom prst="rect">
            <a:avLst/>
          </a:prstGeom>
        </p:spPr>
      </p:pic>
      <p:pic>
        <p:nvPicPr>
          <p:cNvPr id="6" name="Picture 2">
            <a:extLst>
              <a:ext uri="{FF2B5EF4-FFF2-40B4-BE49-F238E27FC236}">
                <a16:creationId xmlns:a16="http://schemas.microsoft.com/office/drawing/2014/main" id="{4751BE99-44FE-4859-A70E-F701184450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505" t="22546" r="16082"/>
          <a:stretch/>
        </p:blipFill>
        <p:spPr bwMode="auto">
          <a:xfrm>
            <a:off x="9899374" y="2502227"/>
            <a:ext cx="2015157" cy="29981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EA3B3CD1-955D-41E3-89AE-F64ED0B954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753" t="23627" r="18728" b="3548"/>
          <a:stretch/>
        </p:blipFill>
        <p:spPr bwMode="auto">
          <a:xfrm>
            <a:off x="277468" y="2365846"/>
            <a:ext cx="1769166" cy="32708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9B2FDC2-C40C-43C7-9A5C-F1A14A8A8A56}"/>
              </a:ext>
            </a:extLst>
          </p:cNvPr>
          <p:cNvSpPr txBox="1"/>
          <p:nvPr/>
        </p:nvSpPr>
        <p:spPr>
          <a:xfrm>
            <a:off x="10276623" y="5634765"/>
            <a:ext cx="1260658" cy="369332"/>
          </a:xfrm>
          <a:prstGeom prst="rect">
            <a:avLst/>
          </a:prstGeom>
          <a:noFill/>
        </p:spPr>
        <p:txBody>
          <a:bodyPr wrap="square" rtlCol="0">
            <a:spAutoFit/>
          </a:bodyPr>
          <a:lstStyle/>
          <a:p>
            <a:pPr algn="ctr"/>
            <a:r>
              <a:rPr lang="en-US" dirty="0"/>
              <a:t>With Mask</a:t>
            </a:r>
          </a:p>
        </p:txBody>
      </p:sp>
      <p:sp>
        <p:nvSpPr>
          <p:cNvPr id="9" name="TextBox 8">
            <a:extLst>
              <a:ext uri="{FF2B5EF4-FFF2-40B4-BE49-F238E27FC236}">
                <a16:creationId xmlns:a16="http://schemas.microsoft.com/office/drawing/2014/main" id="{7E0001CF-C765-4041-9E6A-0ADF7EF3C929}"/>
              </a:ext>
            </a:extLst>
          </p:cNvPr>
          <p:cNvSpPr txBox="1"/>
          <p:nvPr/>
        </p:nvSpPr>
        <p:spPr>
          <a:xfrm>
            <a:off x="265861" y="5644892"/>
            <a:ext cx="1792380" cy="369332"/>
          </a:xfrm>
          <a:prstGeom prst="rect">
            <a:avLst/>
          </a:prstGeom>
          <a:noFill/>
        </p:spPr>
        <p:txBody>
          <a:bodyPr wrap="square" rtlCol="0">
            <a:spAutoFit/>
          </a:bodyPr>
          <a:lstStyle/>
          <a:p>
            <a:pPr algn="ctr"/>
            <a:r>
              <a:rPr lang="en-US" dirty="0"/>
              <a:t>Without Mask</a:t>
            </a:r>
          </a:p>
        </p:txBody>
      </p:sp>
      <p:sp>
        <p:nvSpPr>
          <p:cNvPr id="3" name="TextBox 2">
            <a:extLst>
              <a:ext uri="{FF2B5EF4-FFF2-40B4-BE49-F238E27FC236}">
                <a16:creationId xmlns:a16="http://schemas.microsoft.com/office/drawing/2014/main" id="{5CC6C68E-F580-4F69-82DA-22B5C6F4E18A}"/>
              </a:ext>
            </a:extLst>
          </p:cNvPr>
          <p:cNvSpPr txBox="1"/>
          <p:nvPr/>
        </p:nvSpPr>
        <p:spPr>
          <a:xfrm>
            <a:off x="2697731" y="2179061"/>
            <a:ext cx="596125" cy="646331"/>
          </a:xfrm>
          <a:prstGeom prst="rect">
            <a:avLst/>
          </a:prstGeom>
          <a:noFill/>
        </p:spPr>
        <p:txBody>
          <a:bodyPr wrap="none" rtlCol="0">
            <a:spAutoFit/>
          </a:bodyPr>
          <a:lstStyle/>
          <a:p>
            <a:pPr algn="ctr"/>
            <a:r>
              <a:rPr lang="en-US" dirty="0"/>
              <a:t>light</a:t>
            </a:r>
          </a:p>
          <a:p>
            <a:pPr algn="ctr"/>
            <a:r>
              <a:rPr lang="en-US" dirty="0"/>
              <a:t>off</a:t>
            </a:r>
          </a:p>
        </p:txBody>
      </p:sp>
      <p:sp>
        <p:nvSpPr>
          <p:cNvPr id="10" name="TextBox 9">
            <a:extLst>
              <a:ext uri="{FF2B5EF4-FFF2-40B4-BE49-F238E27FC236}">
                <a16:creationId xmlns:a16="http://schemas.microsoft.com/office/drawing/2014/main" id="{137A03A6-0437-436C-9C21-EBC7B79AF3AF}"/>
              </a:ext>
            </a:extLst>
          </p:cNvPr>
          <p:cNvSpPr txBox="1"/>
          <p:nvPr/>
        </p:nvSpPr>
        <p:spPr>
          <a:xfrm>
            <a:off x="3348828" y="2179060"/>
            <a:ext cx="596125" cy="646331"/>
          </a:xfrm>
          <a:prstGeom prst="rect">
            <a:avLst/>
          </a:prstGeom>
          <a:noFill/>
        </p:spPr>
        <p:txBody>
          <a:bodyPr wrap="none" rtlCol="0">
            <a:spAutoFit/>
          </a:bodyPr>
          <a:lstStyle/>
          <a:p>
            <a:pPr algn="ctr"/>
            <a:r>
              <a:rPr lang="en-US" dirty="0"/>
              <a:t>light</a:t>
            </a:r>
          </a:p>
          <a:p>
            <a:pPr algn="ctr"/>
            <a:r>
              <a:rPr lang="en-US" dirty="0"/>
              <a:t>on</a:t>
            </a:r>
          </a:p>
        </p:txBody>
      </p:sp>
    </p:spTree>
    <p:extLst>
      <p:ext uri="{BB962C8B-B14F-4D97-AF65-F5344CB8AC3E}">
        <p14:creationId xmlns:p14="http://schemas.microsoft.com/office/powerpoint/2010/main" val="1240244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0694" y="2477145"/>
            <a:ext cx="3849792" cy="3017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8207" y="2477145"/>
            <a:ext cx="3929500" cy="3017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104" y="2446367"/>
            <a:ext cx="3759115" cy="3017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a:extLst>
              <a:ext uri="{FF2B5EF4-FFF2-40B4-BE49-F238E27FC236}">
                <a16:creationId xmlns:a16="http://schemas.microsoft.com/office/drawing/2014/main" id="{4D761D5E-1B7F-493A-8E28-33FBF096EA78}"/>
              </a:ext>
            </a:extLst>
          </p:cNvPr>
          <p:cNvSpPr/>
          <p:nvPr/>
        </p:nvSpPr>
        <p:spPr>
          <a:xfrm>
            <a:off x="899137" y="6311900"/>
            <a:ext cx="3694473" cy="307777"/>
          </a:xfrm>
          <a:prstGeom prst="rect">
            <a:avLst/>
          </a:prstGeom>
        </p:spPr>
        <p:txBody>
          <a:bodyPr wrap="none">
            <a:spAutoFit/>
          </a:bodyPr>
          <a:lstStyle/>
          <a:p>
            <a:r>
              <a:rPr lang="en-US" sz="1400" dirty="0">
                <a:solidFill>
                  <a:schemeClr val="bg1"/>
                </a:solidFill>
                <a:cs typeface="Arial" panose="020B0604020202020204" pitchFamily="34" charset="0"/>
              </a:rPr>
              <a:t>Thanks to Dr. </a:t>
            </a:r>
            <a:r>
              <a:rPr lang="en-US" sz="1400" dirty="0" err="1">
                <a:solidFill>
                  <a:schemeClr val="bg1"/>
                </a:solidFill>
                <a:cs typeface="Arial" panose="020B0604020202020204" pitchFamily="34" charset="0"/>
              </a:rPr>
              <a:t>Meiping</a:t>
            </a:r>
            <a:r>
              <a:rPr lang="en-US" sz="1400" dirty="0">
                <a:solidFill>
                  <a:schemeClr val="bg1"/>
                </a:solidFill>
                <a:cs typeface="Arial" panose="020B0604020202020204" pitchFamily="34" charset="0"/>
              </a:rPr>
              <a:t> Zhu for generating figures</a:t>
            </a:r>
          </a:p>
        </p:txBody>
      </p:sp>
      <p:sp>
        <p:nvSpPr>
          <p:cNvPr id="2" name="Title 1">
            <a:extLst>
              <a:ext uri="{FF2B5EF4-FFF2-40B4-BE49-F238E27FC236}">
                <a16:creationId xmlns:a16="http://schemas.microsoft.com/office/drawing/2014/main" id="{60A958E6-1E5D-400C-896E-487B3176A2F9}"/>
              </a:ext>
            </a:extLst>
          </p:cNvPr>
          <p:cNvSpPr>
            <a:spLocks noGrp="1"/>
          </p:cNvSpPr>
          <p:nvPr>
            <p:ph type="title"/>
          </p:nvPr>
        </p:nvSpPr>
        <p:spPr/>
        <p:txBody>
          <a:bodyPr/>
          <a:lstStyle/>
          <a:p>
            <a:r>
              <a:rPr lang="en-US" dirty="0"/>
              <a:t>Exposure to Air Increases Resistance of Ti</a:t>
            </a:r>
            <a:r>
              <a:rPr lang="en-US" baseline="-25000" dirty="0"/>
              <a:t>3</a:t>
            </a:r>
            <a:r>
              <a:rPr lang="en-US" dirty="0"/>
              <a:t>C</a:t>
            </a:r>
            <a:r>
              <a:rPr lang="en-US" baseline="-25000" dirty="0"/>
              <a:t>2</a:t>
            </a:r>
            <a:r>
              <a:rPr lang="en-US" dirty="0"/>
              <a:t>T</a:t>
            </a:r>
            <a:r>
              <a:rPr lang="en-US" i="1" baseline="-25000" dirty="0"/>
              <a:t>x </a:t>
            </a:r>
            <a:endParaRPr lang="en-US" dirty="0"/>
          </a:p>
        </p:txBody>
      </p:sp>
      <p:sp>
        <p:nvSpPr>
          <p:cNvPr id="14" name="TextBox 13">
            <a:extLst>
              <a:ext uri="{FF2B5EF4-FFF2-40B4-BE49-F238E27FC236}">
                <a16:creationId xmlns:a16="http://schemas.microsoft.com/office/drawing/2014/main" id="{AAA0EA84-884E-4273-9EC7-3E437A987440}"/>
              </a:ext>
            </a:extLst>
          </p:cNvPr>
          <p:cNvSpPr txBox="1"/>
          <p:nvPr/>
        </p:nvSpPr>
        <p:spPr>
          <a:xfrm>
            <a:off x="804407" y="1785647"/>
            <a:ext cx="2342508" cy="400110"/>
          </a:xfrm>
          <a:prstGeom prst="rect">
            <a:avLst/>
          </a:prstGeom>
          <a:noFill/>
        </p:spPr>
        <p:txBody>
          <a:bodyPr wrap="square" rtlCol="0">
            <a:spAutoFit/>
          </a:bodyPr>
          <a:lstStyle/>
          <a:p>
            <a:pPr algn="ctr"/>
            <a:r>
              <a:rPr lang="en-US" sz="2000" b="1" u="sng" dirty="0">
                <a:solidFill>
                  <a:srgbClr val="002060"/>
                </a:solidFill>
              </a:rPr>
              <a:t>R</a:t>
            </a:r>
            <a:r>
              <a:rPr lang="en-US" sz="2000" b="1" u="sng" baseline="-25000" dirty="0">
                <a:solidFill>
                  <a:srgbClr val="002060"/>
                </a:solidFill>
              </a:rPr>
              <a:t>0</a:t>
            </a:r>
            <a:r>
              <a:rPr lang="en-US" sz="2000" b="1" u="sng" dirty="0">
                <a:solidFill>
                  <a:srgbClr val="002060"/>
                </a:solidFill>
              </a:rPr>
              <a:t> ~ 85 </a:t>
            </a:r>
            <a:r>
              <a:rPr lang="el-GR" sz="2000" b="1" u="sng" dirty="0">
                <a:solidFill>
                  <a:srgbClr val="002060"/>
                </a:solidFill>
                <a:cs typeface="Calibri" panose="020F0502020204030204" pitchFamily="34" charset="0"/>
              </a:rPr>
              <a:t>Ω</a:t>
            </a:r>
            <a:r>
              <a:rPr lang="en-US" sz="2000" b="1" u="sng" dirty="0">
                <a:solidFill>
                  <a:srgbClr val="002060"/>
                </a:solidFill>
              </a:rPr>
              <a:t> </a:t>
            </a:r>
          </a:p>
        </p:txBody>
      </p:sp>
      <p:sp>
        <p:nvSpPr>
          <p:cNvPr id="19" name="TextBox 18">
            <a:extLst>
              <a:ext uri="{FF2B5EF4-FFF2-40B4-BE49-F238E27FC236}">
                <a16:creationId xmlns:a16="http://schemas.microsoft.com/office/drawing/2014/main" id="{FE7C9431-3EB4-450A-B40A-567FEAD765FF}"/>
              </a:ext>
            </a:extLst>
          </p:cNvPr>
          <p:cNvSpPr txBox="1"/>
          <p:nvPr/>
        </p:nvSpPr>
        <p:spPr>
          <a:xfrm>
            <a:off x="9004336" y="1837504"/>
            <a:ext cx="2342508" cy="400110"/>
          </a:xfrm>
          <a:prstGeom prst="rect">
            <a:avLst/>
          </a:prstGeom>
          <a:noFill/>
        </p:spPr>
        <p:txBody>
          <a:bodyPr wrap="square" rtlCol="0">
            <a:spAutoFit/>
          </a:bodyPr>
          <a:lstStyle/>
          <a:p>
            <a:pPr algn="ctr"/>
            <a:r>
              <a:rPr lang="en-US" sz="2000" b="1" u="sng" dirty="0">
                <a:solidFill>
                  <a:srgbClr val="002060"/>
                </a:solidFill>
              </a:rPr>
              <a:t>R</a:t>
            </a:r>
            <a:r>
              <a:rPr lang="en-US" sz="2000" b="1" u="sng" baseline="-25000" dirty="0">
                <a:solidFill>
                  <a:srgbClr val="002060"/>
                </a:solidFill>
              </a:rPr>
              <a:t>0</a:t>
            </a:r>
            <a:r>
              <a:rPr lang="en-US" sz="2000" b="1" u="sng" dirty="0">
                <a:solidFill>
                  <a:srgbClr val="002060"/>
                </a:solidFill>
              </a:rPr>
              <a:t> ~ 0.614 </a:t>
            </a:r>
            <a:r>
              <a:rPr lang="el-GR" sz="2000" b="1" u="sng" dirty="0">
                <a:solidFill>
                  <a:srgbClr val="002060"/>
                </a:solidFill>
                <a:latin typeface="Calibri" panose="020F0502020204030204" pitchFamily="34" charset="0"/>
                <a:cs typeface="Calibri" panose="020F0502020204030204" pitchFamily="34" charset="0"/>
              </a:rPr>
              <a:t>Ω</a:t>
            </a:r>
            <a:r>
              <a:rPr lang="en-US" sz="2000" b="1" u="sng" dirty="0">
                <a:solidFill>
                  <a:srgbClr val="002060"/>
                </a:solidFill>
              </a:rPr>
              <a:t> </a:t>
            </a:r>
          </a:p>
        </p:txBody>
      </p:sp>
      <p:sp>
        <p:nvSpPr>
          <p:cNvPr id="20" name="TextBox 19">
            <a:extLst>
              <a:ext uri="{FF2B5EF4-FFF2-40B4-BE49-F238E27FC236}">
                <a16:creationId xmlns:a16="http://schemas.microsoft.com/office/drawing/2014/main" id="{D2635B4D-2BCF-460B-88A9-1367385D62CB}"/>
              </a:ext>
            </a:extLst>
          </p:cNvPr>
          <p:cNvSpPr txBox="1"/>
          <p:nvPr/>
        </p:nvSpPr>
        <p:spPr>
          <a:xfrm>
            <a:off x="4920518" y="1816425"/>
            <a:ext cx="2342508" cy="400110"/>
          </a:xfrm>
          <a:prstGeom prst="rect">
            <a:avLst/>
          </a:prstGeom>
          <a:noFill/>
        </p:spPr>
        <p:txBody>
          <a:bodyPr wrap="square" rtlCol="0">
            <a:spAutoFit/>
          </a:bodyPr>
          <a:lstStyle/>
          <a:p>
            <a:pPr algn="ctr"/>
            <a:r>
              <a:rPr lang="en-US" sz="2000" b="1" u="sng" dirty="0">
                <a:solidFill>
                  <a:srgbClr val="002060"/>
                </a:solidFill>
              </a:rPr>
              <a:t>R</a:t>
            </a:r>
            <a:r>
              <a:rPr lang="en-US" sz="2000" b="1" u="sng" baseline="-25000" dirty="0">
                <a:solidFill>
                  <a:srgbClr val="002060"/>
                </a:solidFill>
              </a:rPr>
              <a:t>0</a:t>
            </a:r>
            <a:r>
              <a:rPr lang="en-US" sz="2000" b="1" u="sng" dirty="0">
                <a:solidFill>
                  <a:srgbClr val="002060"/>
                </a:solidFill>
              </a:rPr>
              <a:t> ~ 1.66 </a:t>
            </a:r>
            <a:r>
              <a:rPr lang="el-GR" sz="2000" b="1" u="sng" dirty="0">
                <a:solidFill>
                  <a:srgbClr val="002060"/>
                </a:solidFill>
                <a:latin typeface="Calibri" panose="020F0502020204030204" pitchFamily="34" charset="0"/>
                <a:cs typeface="Calibri" panose="020F0502020204030204" pitchFamily="34" charset="0"/>
              </a:rPr>
              <a:t>Ω</a:t>
            </a:r>
            <a:r>
              <a:rPr lang="en-US" sz="2000" b="1" u="sng" dirty="0">
                <a:solidFill>
                  <a:srgbClr val="002060"/>
                </a:solidFill>
              </a:rPr>
              <a:t> </a:t>
            </a:r>
          </a:p>
        </p:txBody>
      </p:sp>
    </p:spTree>
    <p:extLst>
      <p:ext uri="{BB962C8B-B14F-4D97-AF65-F5344CB8AC3E}">
        <p14:creationId xmlns:p14="http://schemas.microsoft.com/office/powerpoint/2010/main" val="2764093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Air also Destabilizes R</a:t>
            </a:r>
            <a:r>
              <a:rPr lang="en-US" baseline="-25000" dirty="0"/>
              <a:t>0</a:t>
            </a:r>
            <a:r>
              <a:rPr lang="en-US" dirty="0"/>
              <a:t> ~ 3,000 </a:t>
            </a:r>
            <a:r>
              <a:rPr lang="el-GR" dirty="0">
                <a:cs typeface="Calibri" panose="020F0502020204030204" pitchFamily="34" charset="0"/>
              </a:rPr>
              <a:t>Ω</a:t>
            </a:r>
            <a:r>
              <a:rPr lang="en-US" dirty="0"/>
              <a:t> Mo</a:t>
            </a:r>
            <a:r>
              <a:rPr lang="en-US" baseline="-25000" dirty="0"/>
              <a:t>2</a:t>
            </a:r>
            <a:r>
              <a:rPr lang="en-US" dirty="0"/>
              <a:t>TiC</a:t>
            </a:r>
            <a:r>
              <a:rPr lang="en-US" baseline="-25000" dirty="0"/>
              <a:t>2</a:t>
            </a:r>
            <a:r>
              <a:rPr lang="en-US" dirty="0"/>
              <a:t>T</a:t>
            </a:r>
            <a:r>
              <a:rPr lang="en-US" i="1" baseline="-25000" dirty="0"/>
              <a:t>x</a:t>
            </a:r>
            <a:endParaRPr lang="en-US" dirty="0"/>
          </a:p>
        </p:txBody>
      </p:sp>
      <p:sp>
        <p:nvSpPr>
          <p:cNvPr id="4" name="Slide Number Placeholder 3"/>
          <p:cNvSpPr>
            <a:spLocks noGrp="1"/>
          </p:cNvSpPr>
          <p:nvPr>
            <p:ph type="sldNum" sz="quarter" idx="4"/>
          </p:nvPr>
        </p:nvSpPr>
        <p:spPr>
          <a:xfrm>
            <a:off x="0" y="6538912"/>
            <a:ext cx="2743200" cy="365125"/>
          </a:xfrm>
        </p:spPr>
        <p:txBody>
          <a:bodyPr/>
          <a:lstStyle/>
          <a:p>
            <a:fld id="{9816079B-215B-40E8-8C88-853A32E0724E}" type="slidenum">
              <a:rPr lang="en-US" smtClean="0"/>
              <a:pPr/>
              <a:t>24</a:t>
            </a:fld>
            <a:endParaRPr lang="en-US" dirty="0"/>
          </a:p>
        </p:txBody>
      </p:sp>
      <p:pic>
        <p:nvPicPr>
          <p:cNvPr id="10" name="Content Placeholder 9">
            <a:extLst>
              <a:ext uri="{FF2B5EF4-FFF2-40B4-BE49-F238E27FC236}">
                <a16:creationId xmlns:a16="http://schemas.microsoft.com/office/drawing/2014/main" id="{02DC10FC-D426-4907-A88C-4F51749FB64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1424181"/>
            <a:ext cx="10058400" cy="4767263"/>
          </a:xfrm>
          <a:prstGeom prst="rect">
            <a:avLst/>
          </a:prstGeom>
          <a:noFill/>
          <a:ln>
            <a:noFill/>
          </a:ln>
        </p:spPr>
      </p:pic>
    </p:spTree>
    <p:extLst>
      <p:ext uri="{BB962C8B-B14F-4D97-AF65-F5344CB8AC3E}">
        <p14:creationId xmlns:p14="http://schemas.microsoft.com/office/powerpoint/2010/main" val="2509327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a:t>
            </a:r>
            <a:r>
              <a:rPr lang="en-US" baseline="-25000" dirty="0"/>
              <a:t>3</a:t>
            </a:r>
            <a:r>
              <a:rPr lang="en-US" dirty="0"/>
              <a:t>C</a:t>
            </a:r>
            <a:r>
              <a:rPr lang="en-US" baseline="-25000" dirty="0"/>
              <a:t>2</a:t>
            </a:r>
            <a:r>
              <a:rPr lang="en-US" dirty="0"/>
              <a:t>T</a:t>
            </a:r>
            <a:r>
              <a:rPr lang="en-US" i="1" baseline="-25000" dirty="0"/>
              <a:t>x</a:t>
            </a:r>
            <a:r>
              <a:rPr lang="en-US" baseline="-25000" dirty="0"/>
              <a:t> </a:t>
            </a:r>
            <a:r>
              <a:rPr lang="en-US" dirty="0"/>
              <a:t>on Glass Slides with Ag-Cu Contact</a:t>
            </a:r>
            <a:br>
              <a:rPr lang="en-US" dirty="0"/>
            </a:br>
            <a:r>
              <a:rPr lang="en-US" dirty="0"/>
              <a:t>Experiences Switch in Photoconductivity</a:t>
            </a:r>
          </a:p>
        </p:txBody>
      </p:sp>
      <p:sp>
        <p:nvSpPr>
          <p:cNvPr id="4" name="Slide Number Placeholder 3"/>
          <p:cNvSpPr>
            <a:spLocks noGrp="1"/>
          </p:cNvSpPr>
          <p:nvPr>
            <p:ph type="sldNum" sz="quarter" idx="4"/>
          </p:nvPr>
        </p:nvSpPr>
        <p:spPr>
          <a:xfrm>
            <a:off x="0" y="6538912"/>
            <a:ext cx="2743200" cy="365125"/>
          </a:xfrm>
        </p:spPr>
        <p:txBody>
          <a:bodyPr/>
          <a:lstStyle/>
          <a:p>
            <a:fld id="{9816079B-215B-40E8-8C88-853A32E0724E}" type="slidenum">
              <a:rPr lang="en-US" smtClean="0"/>
              <a:pPr/>
              <a:t>25</a:t>
            </a:fld>
            <a:endParaRPr lang="en-US" dirty="0"/>
          </a:p>
        </p:txBody>
      </p:sp>
      <p:sp>
        <p:nvSpPr>
          <p:cNvPr id="6" name="Rectangle 5">
            <a:extLst>
              <a:ext uri="{FF2B5EF4-FFF2-40B4-BE49-F238E27FC236}">
                <a16:creationId xmlns:a16="http://schemas.microsoft.com/office/drawing/2014/main" id="{76CF315C-2385-432A-B477-9A9BB17D3F11}"/>
              </a:ext>
            </a:extLst>
          </p:cNvPr>
          <p:cNvSpPr/>
          <p:nvPr/>
        </p:nvSpPr>
        <p:spPr>
          <a:xfrm>
            <a:off x="899137" y="6311900"/>
            <a:ext cx="3694473" cy="307777"/>
          </a:xfrm>
          <a:prstGeom prst="rect">
            <a:avLst/>
          </a:prstGeom>
        </p:spPr>
        <p:txBody>
          <a:bodyPr wrap="none">
            <a:spAutoFit/>
          </a:bodyPr>
          <a:lstStyle/>
          <a:p>
            <a:r>
              <a:rPr lang="en-US" sz="1400" dirty="0">
                <a:solidFill>
                  <a:schemeClr val="bg1"/>
                </a:solidFill>
                <a:cs typeface="Arial" panose="020B0604020202020204" pitchFamily="34" charset="0"/>
              </a:rPr>
              <a:t>Thanks to Dr. </a:t>
            </a:r>
            <a:r>
              <a:rPr lang="en-US" sz="1400" dirty="0" err="1">
                <a:solidFill>
                  <a:schemeClr val="bg1"/>
                </a:solidFill>
                <a:cs typeface="Arial" panose="020B0604020202020204" pitchFamily="34" charset="0"/>
              </a:rPr>
              <a:t>Meiping</a:t>
            </a:r>
            <a:r>
              <a:rPr lang="en-US" sz="1400" dirty="0">
                <a:solidFill>
                  <a:schemeClr val="bg1"/>
                </a:solidFill>
                <a:cs typeface="Arial" panose="020B0604020202020204" pitchFamily="34" charset="0"/>
              </a:rPr>
              <a:t> Zhu for generating figures</a:t>
            </a:r>
          </a:p>
        </p:txBody>
      </p:sp>
      <p:pic>
        <p:nvPicPr>
          <p:cNvPr id="3" name="Picture 2">
            <a:extLst>
              <a:ext uri="{FF2B5EF4-FFF2-40B4-BE49-F238E27FC236}">
                <a16:creationId xmlns:a16="http://schemas.microsoft.com/office/drawing/2014/main" id="{8AA90E66-4D26-47A4-B0A5-0ED6370B7708}"/>
              </a:ext>
            </a:extLst>
          </p:cNvPr>
          <p:cNvPicPr>
            <a:picLocks noChangeAspect="1"/>
          </p:cNvPicPr>
          <p:nvPr/>
        </p:nvPicPr>
        <p:blipFill rotWithShape="1">
          <a:blip r:embed="rId3"/>
          <a:srcRect l="863"/>
          <a:stretch/>
        </p:blipFill>
        <p:spPr>
          <a:xfrm>
            <a:off x="11739" y="2473023"/>
            <a:ext cx="4004783" cy="3262774"/>
          </a:xfrm>
          <a:prstGeom prst="rect">
            <a:avLst/>
          </a:prstGeom>
        </p:spPr>
      </p:pic>
      <p:pic>
        <p:nvPicPr>
          <p:cNvPr id="5" name="Picture 4">
            <a:extLst>
              <a:ext uri="{FF2B5EF4-FFF2-40B4-BE49-F238E27FC236}">
                <a16:creationId xmlns:a16="http://schemas.microsoft.com/office/drawing/2014/main" id="{2EF899DE-9090-4126-B98B-3D6B340113AD}"/>
              </a:ext>
            </a:extLst>
          </p:cNvPr>
          <p:cNvPicPr>
            <a:picLocks noChangeAspect="1"/>
          </p:cNvPicPr>
          <p:nvPr/>
        </p:nvPicPr>
        <p:blipFill rotWithShape="1">
          <a:blip r:embed="rId4"/>
          <a:srcRect l="6746"/>
          <a:stretch/>
        </p:blipFill>
        <p:spPr>
          <a:xfrm>
            <a:off x="3750028" y="2535397"/>
            <a:ext cx="4275348" cy="3200400"/>
          </a:xfrm>
          <a:prstGeom prst="rect">
            <a:avLst/>
          </a:prstGeom>
        </p:spPr>
      </p:pic>
      <p:pic>
        <p:nvPicPr>
          <p:cNvPr id="12" name="图片 6">
            <a:extLst>
              <a:ext uri="{FF2B5EF4-FFF2-40B4-BE49-F238E27FC236}">
                <a16:creationId xmlns:a16="http://schemas.microsoft.com/office/drawing/2014/main" id="{E9A22C68-8EE6-4900-B3F4-F44533E73FE1}"/>
              </a:ext>
            </a:extLst>
          </p:cNvPr>
          <p:cNvPicPr>
            <a:picLocks noChangeAspect="1"/>
          </p:cNvPicPr>
          <p:nvPr/>
        </p:nvPicPr>
        <p:blipFill rotWithShape="1">
          <a:blip r:embed="rId5">
            <a:extLst>
              <a:ext uri="{28A0092B-C50C-407E-A947-70E740481C1C}">
                <a14:useLocalDpi xmlns:a14="http://schemas.microsoft.com/office/drawing/2010/main" val="0"/>
              </a:ext>
            </a:extLst>
          </a:blip>
          <a:srcRect l="37625"/>
          <a:stretch/>
        </p:blipFill>
        <p:spPr bwMode="auto">
          <a:xfrm>
            <a:off x="8040881" y="2535397"/>
            <a:ext cx="3975775" cy="2976148"/>
          </a:xfrm>
          <a:prstGeom prst="rect">
            <a:avLst/>
          </a:prstGeom>
          <a:noFill/>
          <a:ln>
            <a:noFill/>
          </a:ln>
        </p:spPr>
      </p:pic>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FC4BE92-7BD0-4658-A1E1-8C28A6DF2BF0}"/>
                  </a:ext>
                </a:extLst>
              </p14:cNvPr>
              <p14:cNvContentPartPr/>
              <p14:nvPr/>
            </p14:nvContentPartPr>
            <p14:xfrm>
              <a:off x="2531441" y="2084602"/>
              <a:ext cx="360" cy="360"/>
            </p14:xfrm>
          </p:contentPart>
        </mc:Choice>
        <mc:Fallback xmlns="">
          <p:pic>
            <p:nvPicPr>
              <p:cNvPr id="8" name="Ink 7">
                <a:extLst>
                  <a:ext uri="{FF2B5EF4-FFF2-40B4-BE49-F238E27FC236}">
                    <a16:creationId xmlns:a16="http://schemas.microsoft.com/office/drawing/2014/main" id="{8FC4BE92-7BD0-4658-A1E1-8C28A6DF2BF0}"/>
                  </a:ext>
                </a:extLst>
              </p:cNvPr>
              <p:cNvPicPr/>
              <p:nvPr/>
            </p:nvPicPr>
            <p:blipFill>
              <a:blip r:embed="rId7"/>
              <a:stretch>
                <a:fillRect/>
              </a:stretch>
            </p:blipFill>
            <p:spPr>
              <a:xfrm>
                <a:off x="2522441" y="207560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1E64AC63-E2ED-48AF-95FF-06788288F3BF}"/>
                  </a:ext>
                </a:extLst>
              </p14:cNvPr>
              <p14:cNvContentPartPr/>
              <p14:nvPr/>
            </p14:nvContentPartPr>
            <p14:xfrm>
              <a:off x="2207801" y="2274322"/>
              <a:ext cx="360" cy="360"/>
            </p14:xfrm>
          </p:contentPart>
        </mc:Choice>
        <mc:Fallback xmlns="">
          <p:pic>
            <p:nvPicPr>
              <p:cNvPr id="10" name="Ink 9">
                <a:extLst>
                  <a:ext uri="{FF2B5EF4-FFF2-40B4-BE49-F238E27FC236}">
                    <a16:creationId xmlns:a16="http://schemas.microsoft.com/office/drawing/2014/main" id="{1E64AC63-E2ED-48AF-95FF-06788288F3BF}"/>
                  </a:ext>
                </a:extLst>
              </p:cNvPr>
              <p:cNvPicPr/>
              <p:nvPr/>
            </p:nvPicPr>
            <p:blipFill>
              <a:blip r:embed="rId9"/>
              <a:stretch>
                <a:fillRect/>
              </a:stretch>
            </p:blipFill>
            <p:spPr>
              <a:xfrm>
                <a:off x="2144801" y="221132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7DCDEC84-66D4-4751-9089-757C1A67D206}"/>
                  </a:ext>
                </a:extLst>
              </p14:cNvPr>
              <p14:cNvContentPartPr/>
              <p14:nvPr/>
            </p14:nvContentPartPr>
            <p14:xfrm>
              <a:off x="1925561" y="2173522"/>
              <a:ext cx="754560" cy="169560"/>
            </p14:xfrm>
          </p:contentPart>
        </mc:Choice>
        <mc:Fallback xmlns="">
          <p:pic>
            <p:nvPicPr>
              <p:cNvPr id="13" name="Ink 12">
                <a:extLst>
                  <a:ext uri="{FF2B5EF4-FFF2-40B4-BE49-F238E27FC236}">
                    <a16:creationId xmlns:a16="http://schemas.microsoft.com/office/drawing/2014/main" id="{7DCDEC84-66D4-4751-9089-757C1A67D206}"/>
                  </a:ext>
                </a:extLst>
              </p:cNvPr>
              <p:cNvPicPr/>
              <p:nvPr/>
            </p:nvPicPr>
            <p:blipFill>
              <a:blip r:embed="rId11"/>
              <a:stretch>
                <a:fillRect/>
              </a:stretch>
            </p:blipFill>
            <p:spPr>
              <a:xfrm>
                <a:off x="1862921" y="2110882"/>
                <a:ext cx="8802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4872FBF7-11E5-4076-A53E-1602DF8C737A}"/>
                  </a:ext>
                </a:extLst>
              </p14:cNvPr>
              <p14:cNvContentPartPr/>
              <p14:nvPr/>
            </p14:nvContentPartPr>
            <p14:xfrm>
              <a:off x="3791081" y="2412202"/>
              <a:ext cx="78480" cy="222840"/>
            </p14:xfrm>
          </p:contentPart>
        </mc:Choice>
        <mc:Fallback xmlns="">
          <p:pic>
            <p:nvPicPr>
              <p:cNvPr id="14" name="Ink 13">
                <a:extLst>
                  <a:ext uri="{FF2B5EF4-FFF2-40B4-BE49-F238E27FC236}">
                    <a16:creationId xmlns:a16="http://schemas.microsoft.com/office/drawing/2014/main" id="{4872FBF7-11E5-4076-A53E-1602DF8C737A}"/>
                  </a:ext>
                </a:extLst>
              </p:cNvPr>
              <p:cNvPicPr/>
              <p:nvPr/>
            </p:nvPicPr>
            <p:blipFill>
              <a:blip r:embed="rId13"/>
              <a:stretch>
                <a:fillRect/>
              </a:stretch>
            </p:blipFill>
            <p:spPr>
              <a:xfrm>
                <a:off x="3728081" y="2349562"/>
                <a:ext cx="2041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7DD2F8B3-D11E-466C-AC69-FDCA67C0A85C}"/>
                  </a:ext>
                </a:extLst>
              </p14:cNvPr>
              <p14:cNvContentPartPr/>
              <p14:nvPr/>
            </p14:nvContentPartPr>
            <p14:xfrm>
              <a:off x="7883561" y="2252362"/>
              <a:ext cx="157320" cy="33840"/>
            </p14:xfrm>
          </p:contentPart>
        </mc:Choice>
        <mc:Fallback xmlns="">
          <p:pic>
            <p:nvPicPr>
              <p:cNvPr id="15" name="Ink 14">
                <a:extLst>
                  <a:ext uri="{FF2B5EF4-FFF2-40B4-BE49-F238E27FC236}">
                    <a16:creationId xmlns:a16="http://schemas.microsoft.com/office/drawing/2014/main" id="{7DD2F8B3-D11E-466C-AC69-FDCA67C0A85C}"/>
                  </a:ext>
                </a:extLst>
              </p:cNvPr>
              <p:cNvPicPr/>
              <p:nvPr/>
            </p:nvPicPr>
            <p:blipFill>
              <a:blip r:embed="rId15"/>
              <a:stretch>
                <a:fillRect/>
              </a:stretch>
            </p:blipFill>
            <p:spPr>
              <a:xfrm>
                <a:off x="7820921" y="2189362"/>
                <a:ext cx="2829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35C92A7C-408C-4149-B482-64F9CB111C65}"/>
                  </a:ext>
                </a:extLst>
              </p14:cNvPr>
              <p14:cNvContentPartPr/>
              <p14:nvPr/>
            </p14:nvContentPartPr>
            <p14:xfrm>
              <a:off x="4259801" y="5385082"/>
              <a:ext cx="640080" cy="149760"/>
            </p14:xfrm>
          </p:contentPart>
        </mc:Choice>
        <mc:Fallback xmlns="">
          <p:pic>
            <p:nvPicPr>
              <p:cNvPr id="16" name="Ink 15">
                <a:extLst>
                  <a:ext uri="{FF2B5EF4-FFF2-40B4-BE49-F238E27FC236}">
                    <a16:creationId xmlns:a16="http://schemas.microsoft.com/office/drawing/2014/main" id="{35C92A7C-408C-4149-B482-64F9CB111C65}"/>
                  </a:ext>
                </a:extLst>
              </p:cNvPr>
              <p:cNvPicPr/>
              <p:nvPr/>
            </p:nvPicPr>
            <p:blipFill>
              <a:blip r:embed="rId17"/>
              <a:stretch>
                <a:fillRect/>
              </a:stretch>
            </p:blipFill>
            <p:spPr>
              <a:xfrm>
                <a:off x="4196801" y="5322082"/>
                <a:ext cx="765720" cy="275400"/>
              </a:xfrm>
              <a:prstGeom prst="rect">
                <a:avLst/>
              </a:prstGeom>
            </p:spPr>
          </p:pic>
        </mc:Fallback>
      </mc:AlternateContent>
      <p:grpSp>
        <p:nvGrpSpPr>
          <p:cNvPr id="22" name="Group 21">
            <a:extLst>
              <a:ext uri="{FF2B5EF4-FFF2-40B4-BE49-F238E27FC236}">
                <a16:creationId xmlns:a16="http://schemas.microsoft.com/office/drawing/2014/main" id="{50324478-560E-4984-B1F2-72729225DBE7}"/>
              </a:ext>
            </a:extLst>
          </p:cNvPr>
          <p:cNvGrpSpPr/>
          <p:nvPr/>
        </p:nvGrpSpPr>
        <p:grpSpPr>
          <a:xfrm>
            <a:off x="1870841" y="2432002"/>
            <a:ext cx="1003320" cy="166680"/>
            <a:chOff x="1870841" y="2432002"/>
            <a:chExt cx="1003320" cy="166680"/>
          </a:xfrm>
        </p:grpSpPr>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A6A56B94-41CB-404D-9299-42D44FDE335F}"/>
                    </a:ext>
                  </a:extLst>
                </p14:cNvPr>
                <p14:cNvContentPartPr/>
                <p14:nvPr/>
              </p14:nvContentPartPr>
              <p14:xfrm>
                <a:off x="2296721" y="2519482"/>
                <a:ext cx="360" cy="360"/>
              </p14:xfrm>
            </p:contentPart>
          </mc:Choice>
          <mc:Fallback xmlns="">
            <p:pic>
              <p:nvPicPr>
                <p:cNvPr id="20" name="Ink 19">
                  <a:extLst>
                    <a:ext uri="{FF2B5EF4-FFF2-40B4-BE49-F238E27FC236}">
                      <a16:creationId xmlns:a16="http://schemas.microsoft.com/office/drawing/2014/main" id="{A6A56B94-41CB-404D-9299-42D44FDE335F}"/>
                    </a:ext>
                  </a:extLst>
                </p:cNvPr>
                <p:cNvPicPr/>
                <p:nvPr/>
              </p:nvPicPr>
              <p:blipFill>
                <a:blip r:embed="rId9"/>
                <a:stretch>
                  <a:fillRect/>
                </a:stretch>
              </p:blipFill>
              <p:spPr>
                <a:xfrm>
                  <a:off x="2234081" y="245684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610C65F0-411D-4781-A1DE-0546AB07962F}"/>
                    </a:ext>
                  </a:extLst>
                </p14:cNvPr>
                <p14:cNvContentPartPr/>
                <p14:nvPr/>
              </p14:nvContentPartPr>
              <p14:xfrm>
                <a:off x="1870841" y="2432002"/>
                <a:ext cx="1003320" cy="166680"/>
              </p14:xfrm>
            </p:contentPart>
          </mc:Choice>
          <mc:Fallback xmlns="">
            <p:pic>
              <p:nvPicPr>
                <p:cNvPr id="21" name="Ink 20">
                  <a:extLst>
                    <a:ext uri="{FF2B5EF4-FFF2-40B4-BE49-F238E27FC236}">
                      <a16:creationId xmlns:a16="http://schemas.microsoft.com/office/drawing/2014/main" id="{610C65F0-411D-4781-A1DE-0546AB07962F}"/>
                    </a:ext>
                  </a:extLst>
                </p:cNvPr>
                <p:cNvPicPr/>
                <p:nvPr/>
              </p:nvPicPr>
              <p:blipFill>
                <a:blip r:embed="rId20"/>
                <a:stretch>
                  <a:fillRect/>
                </a:stretch>
              </p:blipFill>
              <p:spPr>
                <a:xfrm>
                  <a:off x="1807841" y="2369362"/>
                  <a:ext cx="1128960" cy="292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DC092998-2CDC-40B3-A3A0-26C919BFEFBA}"/>
                  </a:ext>
                </a:extLst>
              </p14:cNvPr>
              <p14:cNvContentPartPr/>
              <p14:nvPr/>
            </p14:nvContentPartPr>
            <p14:xfrm>
              <a:off x="3791081" y="2619922"/>
              <a:ext cx="158040" cy="388440"/>
            </p14:xfrm>
          </p:contentPart>
        </mc:Choice>
        <mc:Fallback xmlns="">
          <p:pic>
            <p:nvPicPr>
              <p:cNvPr id="23" name="Ink 22">
                <a:extLst>
                  <a:ext uri="{FF2B5EF4-FFF2-40B4-BE49-F238E27FC236}">
                    <a16:creationId xmlns:a16="http://schemas.microsoft.com/office/drawing/2014/main" id="{DC092998-2CDC-40B3-A3A0-26C919BFEFBA}"/>
                  </a:ext>
                </a:extLst>
              </p:cNvPr>
              <p:cNvPicPr/>
              <p:nvPr/>
            </p:nvPicPr>
            <p:blipFill>
              <a:blip r:embed="rId22"/>
              <a:stretch>
                <a:fillRect/>
              </a:stretch>
            </p:blipFill>
            <p:spPr>
              <a:xfrm>
                <a:off x="3728081" y="2557282"/>
                <a:ext cx="28368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066C6A8D-28DB-4D34-80C7-808CFFA7BD7C}"/>
                  </a:ext>
                </a:extLst>
              </p14:cNvPr>
              <p14:cNvContentPartPr/>
              <p14:nvPr/>
            </p14:nvContentPartPr>
            <p14:xfrm>
              <a:off x="7892561" y="2429122"/>
              <a:ext cx="126000" cy="180000"/>
            </p14:xfrm>
          </p:contentPart>
        </mc:Choice>
        <mc:Fallback xmlns="">
          <p:pic>
            <p:nvPicPr>
              <p:cNvPr id="24" name="Ink 23">
                <a:extLst>
                  <a:ext uri="{FF2B5EF4-FFF2-40B4-BE49-F238E27FC236}">
                    <a16:creationId xmlns:a16="http://schemas.microsoft.com/office/drawing/2014/main" id="{066C6A8D-28DB-4D34-80C7-808CFFA7BD7C}"/>
                  </a:ext>
                </a:extLst>
              </p:cNvPr>
              <p:cNvPicPr/>
              <p:nvPr/>
            </p:nvPicPr>
            <p:blipFill>
              <a:blip r:embed="rId24"/>
              <a:stretch>
                <a:fillRect/>
              </a:stretch>
            </p:blipFill>
            <p:spPr>
              <a:xfrm>
                <a:off x="7829561" y="2366482"/>
                <a:ext cx="2516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B3EA6E75-E041-4C81-B311-A6FF0810A9D7}"/>
                  </a:ext>
                </a:extLst>
              </p14:cNvPr>
              <p14:cNvContentPartPr/>
              <p14:nvPr/>
            </p14:nvContentPartPr>
            <p14:xfrm>
              <a:off x="3726641" y="5661922"/>
              <a:ext cx="1290600" cy="183240"/>
            </p14:xfrm>
          </p:contentPart>
        </mc:Choice>
        <mc:Fallback xmlns="">
          <p:pic>
            <p:nvPicPr>
              <p:cNvPr id="25" name="Ink 24">
                <a:extLst>
                  <a:ext uri="{FF2B5EF4-FFF2-40B4-BE49-F238E27FC236}">
                    <a16:creationId xmlns:a16="http://schemas.microsoft.com/office/drawing/2014/main" id="{B3EA6E75-E041-4C81-B311-A6FF0810A9D7}"/>
                  </a:ext>
                </a:extLst>
              </p:cNvPr>
              <p:cNvPicPr/>
              <p:nvPr/>
            </p:nvPicPr>
            <p:blipFill>
              <a:blip r:embed="rId26"/>
              <a:stretch>
                <a:fillRect/>
              </a:stretch>
            </p:blipFill>
            <p:spPr>
              <a:xfrm>
                <a:off x="3663641" y="5599282"/>
                <a:ext cx="1416240" cy="308880"/>
              </a:xfrm>
              <a:prstGeom prst="rect">
                <a:avLst/>
              </a:prstGeom>
            </p:spPr>
          </p:pic>
        </mc:Fallback>
      </mc:AlternateContent>
      <p:sp>
        <p:nvSpPr>
          <p:cNvPr id="18" name="TextBox 17">
            <a:extLst>
              <a:ext uri="{FF2B5EF4-FFF2-40B4-BE49-F238E27FC236}">
                <a16:creationId xmlns:a16="http://schemas.microsoft.com/office/drawing/2014/main" id="{0E7578D3-9854-4AF6-89B3-6FD75F44FD3F}"/>
              </a:ext>
            </a:extLst>
          </p:cNvPr>
          <p:cNvSpPr txBox="1"/>
          <p:nvPr/>
        </p:nvSpPr>
        <p:spPr>
          <a:xfrm>
            <a:off x="838200" y="1856368"/>
            <a:ext cx="2897935" cy="707886"/>
          </a:xfrm>
          <a:prstGeom prst="rect">
            <a:avLst/>
          </a:prstGeom>
          <a:noFill/>
        </p:spPr>
        <p:txBody>
          <a:bodyPr wrap="square" rtlCol="0">
            <a:spAutoFit/>
          </a:bodyPr>
          <a:lstStyle/>
          <a:p>
            <a:pPr algn="ctr"/>
            <a:r>
              <a:rPr lang="en-US" sz="2000" b="1" u="sng" dirty="0">
                <a:solidFill>
                  <a:srgbClr val="002060"/>
                </a:solidFill>
              </a:rPr>
              <a:t>Negative </a:t>
            </a:r>
            <a:br>
              <a:rPr lang="en-US" sz="2000" b="1" u="sng" dirty="0">
                <a:solidFill>
                  <a:srgbClr val="002060"/>
                </a:solidFill>
              </a:rPr>
            </a:br>
            <a:r>
              <a:rPr lang="en-US" sz="2000" b="1" u="sng" dirty="0">
                <a:solidFill>
                  <a:srgbClr val="002060"/>
                </a:solidFill>
              </a:rPr>
              <a:t>Photoconductivity</a:t>
            </a:r>
          </a:p>
        </p:txBody>
      </p:sp>
      <p:sp>
        <p:nvSpPr>
          <p:cNvPr id="19" name="TextBox 18">
            <a:extLst>
              <a:ext uri="{FF2B5EF4-FFF2-40B4-BE49-F238E27FC236}">
                <a16:creationId xmlns:a16="http://schemas.microsoft.com/office/drawing/2014/main" id="{7D59F23F-1CB9-4259-8A38-83F5D0794FC4}"/>
              </a:ext>
            </a:extLst>
          </p:cNvPr>
          <p:cNvSpPr txBox="1"/>
          <p:nvPr/>
        </p:nvSpPr>
        <p:spPr>
          <a:xfrm>
            <a:off x="4798989" y="1856368"/>
            <a:ext cx="3080807" cy="707886"/>
          </a:xfrm>
          <a:prstGeom prst="rect">
            <a:avLst/>
          </a:prstGeom>
          <a:noFill/>
        </p:spPr>
        <p:txBody>
          <a:bodyPr wrap="square" rtlCol="0">
            <a:spAutoFit/>
          </a:bodyPr>
          <a:lstStyle/>
          <a:p>
            <a:pPr algn="ctr"/>
            <a:r>
              <a:rPr lang="en-US" sz="2000" b="1" u="sng" dirty="0">
                <a:solidFill>
                  <a:srgbClr val="002060"/>
                </a:solidFill>
              </a:rPr>
              <a:t>Positive </a:t>
            </a:r>
            <a:br>
              <a:rPr lang="en-US" sz="2000" b="1" u="sng" dirty="0">
                <a:solidFill>
                  <a:srgbClr val="002060"/>
                </a:solidFill>
              </a:rPr>
            </a:br>
            <a:r>
              <a:rPr lang="en-US" sz="2000" b="1" u="sng" dirty="0">
                <a:solidFill>
                  <a:srgbClr val="002060"/>
                </a:solidFill>
              </a:rPr>
              <a:t>Photoconductivity</a:t>
            </a:r>
          </a:p>
        </p:txBody>
      </p:sp>
    </p:spTree>
    <p:extLst>
      <p:ext uri="{BB962C8B-B14F-4D97-AF65-F5344CB8AC3E}">
        <p14:creationId xmlns:p14="http://schemas.microsoft.com/office/powerpoint/2010/main" val="3854049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CFFCF37F-B987-4E71-8292-639042CE2664}"/>
              </a:ext>
            </a:extLst>
          </p:cNvPr>
          <p:cNvPicPr>
            <a:picLocks noChangeAspect="1"/>
          </p:cNvPicPr>
          <p:nvPr/>
        </p:nvPicPr>
        <p:blipFill rotWithShape="1">
          <a:blip r:embed="rId3"/>
          <a:srcRect r="6087"/>
          <a:stretch/>
        </p:blipFill>
        <p:spPr>
          <a:xfrm>
            <a:off x="-8477" y="2145453"/>
            <a:ext cx="4121956" cy="3291840"/>
          </a:xfrm>
          <a:prstGeom prst="rect">
            <a:avLst/>
          </a:prstGeom>
        </p:spPr>
      </p:pic>
      <p:sp>
        <p:nvSpPr>
          <p:cNvPr id="5" name="Title 4">
            <a:extLst>
              <a:ext uri="{FF2B5EF4-FFF2-40B4-BE49-F238E27FC236}">
                <a16:creationId xmlns:a16="http://schemas.microsoft.com/office/drawing/2014/main" id="{3775CDD5-D4B0-4955-84FD-C868C68C8AC7}"/>
              </a:ext>
            </a:extLst>
          </p:cNvPr>
          <p:cNvSpPr>
            <a:spLocks noGrp="1"/>
          </p:cNvSpPr>
          <p:nvPr>
            <p:ph type="title"/>
          </p:nvPr>
        </p:nvSpPr>
        <p:spPr/>
        <p:txBody>
          <a:bodyPr/>
          <a:lstStyle/>
          <a:p>
            <a:r>
              <a:rPr lang="en-US" dirty="0"/>
              <a:t>Ag-FTO Contact Influence on Ti</a:t>
            </a:r>
            <a:r>
              <a:rPr lang="en-US" baseline="-25000" dirty="0"/>
              <a:t>3</a:t>
            </a:r>
            <a:r>
              <a:rPr lang="en-US" dirty="0"/>
              <a:t>C</a:t>
            </a:r>
            <a:r>
              <a:rPr lang="en-US" baseline="-25000" dirty="0"/>
              <a:t>2</a:t>
            </a:r>
            <a:r>
              <a:rPr lang="en-US" dirty="0"/>
              <a:t>T</a:t>
            </a:r>
            <a:r>
              <a:rPr lang="en-US" i="1" baseline="-25000" dirty="0"/>
              <a:t>x</a:t>
            </a:r>
            <a:r>
              <a:rPr lang="en-US" baseline="-25000" dirty="0"/>
              <a:t> </a:t>
            </a:r>
            <a:r>
              <a:rPr lang="en-US" dirty="0"/>
              <a:t>Lacks Consistency</a:t>
            </a:r>
          </a:p>
        </p:txBody>
      </p:sp>
      <p:pic>
        <p:nvPicPr>
          <p:cNvPr id="7" name="Picture 6" descr="A close up of a logo&#10;&#10;Description automatically generated">
            <a:extLst>
              <a:ext uri="{FF2B5EF4-FFF2-40B4-BE49-F238E27FC236}">
                <a16:creationId xmlns:a16="http://schemas.microsoft.com/office/drawing/2014/main" id="{531CBDD3-CEF8-4755-970F-9878EA59C608}"/>
              </a:ext>
            </a:extLst>
          </p:cNvPr>
          <p:cNvPicPr>
            <a:picLocks noChangeAspect="1"/>
          </p:cNvPicPr>
          <p:nvPr/>
        </p:nvPicPr>
        <p:blipFill rotWithShape="1">
          <a:blip r:embed="rId4"/>
          <a:srcRect r="6087"/>
          <a:stretch/>
        </p:blipFill>
        <p:spPr>
          <a:xfrm>
            <a:off x="3933488" y="2120053"/>
            <a:ext cx="4121956" cy="3291840"/>
          </a:xfrm>
          <a:prstGeom prst="rect">
            <a:avLst/>
          </a:prstGeom>
        </p:spPr>
      </p:pic>
      <p:sp>
        <p:nvSpPr>
          <p:cNvPr id="14" name="TextBox 13">
            <a:extLst>
              <a:ext uri="{FF2B5EF4-FFF2-40B4-BE49-F238E27FC236}">
                <a16:creationId xmlns:a16="http://schemas.microsoft.com/office/drawing/2014/main" id="{9359CC23-2724-4848-8539-056BAE3E4FA8}"/>
              </a:ext>
            </a:extLst>
          </p:cNvPr>
          <p:cNvSpPr txBox="1"/>
          <p:nvPr/>
        </p:nvSpPr>
        <p:spPr>
          <a:xfrm>
            <a:off x="5076021" y="1816425"/>
            <a:ext cx="2342508" cy="400110"/>
          </a:xfrm>
          <a:prstGeom prst="rect">
            <a:avLst/>
          </a:prstGeom>
          <a:noFill/>
        </p:spPr>
        <p:txBody>
          <a:bodyPr wrap="square" rtlCol="0">
            <a:spAutoFit/>
          </a:bodyPr>
          <a:lstStyle/>
          <a:p>
            <a:pPr algn="ctr"/>
            <a:r>
              <a:rPr lang="en-US" sz="2000" b="1" u="sng" dirty="0">
                <a:solidFill>
                  <a:srgbClr val="002060"/>
                </a:solidFill>
              </a:rPr>
              <a:t>R</a:t>
            </a:r>
            <a:r>
              <a:rPr lang="en-US" sz="2000" b="1" u="sng" baseline="-25000" dirty="0">
                <a:solidFill>
                  <a:srgbClr val="002060"/>
                </a:solidFill>
              </a:rPr>
              <a:t>0</a:t>
            </a:r>
            <a:r>
              <a:rPr lang="en-US" sz="2000" b="1" u="sng" dirty="0">
                <a:solidFill>
                  <a:srgbClr val="002060"/>
                </a:solidFill>
              </a:rPr>
              <a:t> ~ 800 – 900 </a:t>
            </a:r>
            <a:r>
              <a:rPr lang="el-GR" sz="2000" b="1" u="sng" dirty="0">
                <a:solidFill>
                  <a:srgbClr val="002060"/>
                </a:solidFill>
                <a:latin typeface="Calibri" panose="020F0502020204030204" pitchFamily="34" charset="0"/>
                <a:cs typeface="Calibri" panose="020F0502020204030204" pitchFamily="34" charset="0"/>
              </a:rPr>
              <a:t>Ω</a:t>
            </a:r>
            <a:r>
              <a:rPr lang="en-US" sz="2000" b="1" u="sng" dirty="0">
                <a:solidFill>
                  <a:srgbClr val="002060"/>
                </a:solidFill>
              </a:rPr>
              <a:t> </a:t>
            </a:r>
          </a:p>
        </p:txBody>
      </p:sp>
      <p:sp>
        <p:nvSpPr>
          <p:cNvPr id="15" name="TextBox 14">
            <a:extLst>
              <a:ext uri="{FF2B5EF4-FFF2-40B4-BE49-F238E27FC236}">
                <a16:creationId xmlns:a16="http://schemas.microsoft.com/office/drawing/2014/main" id="{A32AB4ED-AE1C-41EA-9471-938E9261BF45}"/>
              </a:ext>
            </a:extLst>
          </p:cNvPr>
          <p:cNvSpPr txBox="1"/>
          <p:nvPr/>
        </p:nvSpPr>
        <p:spPr>
          <a:xfrm>
            <a:off x="881247" y="1816425"/>
            <a:ext cx="2342508" cy="400110"/>
          </a:xfrm>
          <a:prstGeom prst="rect">
            <a:avLst/>
          </a:prstGeom>
          <a:noFill/>
        </p:spPr>
        <p:txBody>
          <a:bodyPr wrap="square" rtlCol="0">
            <a:spAutoFit/>
          </a:bodyPr>
          <a:lstStyle/>
          <a:p>
            <a:pPr algn="ctr"/>
            <a:r>
              <a:rPr lang="en-US" sz="2000" b="1" u="sng" dirty="0">
                <a:solidFill>
                  <a:srgbClr val="002060"/>
                </a:solidFill>
              </a:rPr>
              <a:t>R</a:t>
            </a:r>
            <a:r>
              <a:rPr lang="en-US" sz="2000" b="1" u="sng" baseline="-25000" dirty="0">
                <a:solidFill>
                  <a:srgbClr val="002060"/>
                </a:solidFill>
              </a:rPr>
              <a:t>0</a:t>
            </a:r>
            <a:r>
              <a:rPr lang="en-US" sz="2000" b="1" u="sng" dirty="0">
                <a:solidFill>
                  <a:srgbClr val="002060"/>
                </a:solidFill>
              </a:rPr>
              <a:t> ~ 260 – 300 </a:t>
            </a:r>
            <a:r>
              <a:rPr lang="el-GR" sz="2000" b="1" u="sng" dirty="0">
                <a:solidFill>
                  <a:srgbClr val="002060"/>
                </a:solidFill>
                <a:latin typeface="Calibri" panose="020F0502020204030204" pitchFamily="34" charset="0"/>
                <a:cs typeface="Calibri" panose="020F0502020204030204" pitchFamily="34" charset="0"/>
              </a:rPr>
              <a:t>Ω</a:t>
            </a:r>
            <a:r>
              <a:rPr lang="en-US" sz="2000" b="1" u="sng" dirty="0">
                <a:solidFill>
                  <a:srgbClr val="002060"/>
                </a:solidFill>
              </a:rPr>
              <a:t> </a:t>
            </a:r>
          </a:p>
        </p:txBody>
      </p:sp>
      <p:pic>
        <p:nvPicPr>
          <p:cNvPr id="16" name="Picture 15">
            <a:extLst>
              <a:ext uri="{FF2B5EF4-FFF2-40B4-BE49-F238E27FC236}">
                <a16:creationId xmlns:a16="http://schemas.microsoft.com/office/drawing/2014/main" id="{276A246A-2D4D-4487-90BF-E43EB87A1286}"/>
              </a:ext>
            </a:extLst>
          </p:cNvPr>
          <p:cNvPicPr>
            <a:picLocks noChangeAspect="1"/>
          </p:cNvPicPr>
          <p:nvPr/>
        </p:nvPicPr>
        <p:blipFill rotWithShape="1">
          <a:blip r:embed="rId5"/>
          <a:srcRect r="4607"/>
          <a:stretch/>
        </p:blipFill>
        <p:spPr>
          <a:xfrm>
            <a:off x="7990476" y="2096374"/>
            <a:ext cx="4186924" cy="3291840"/>
          </a:xfrm>
          <a:prstGeom prst="rect">
            <a:avLst/>
          </a:prstGeom>
        </p:spPr>
      </p:pic>
      <p:sp>
        <p:nvSpPr>
          <p:cNvPr id="17" name="TextBox 16">
            <a:extLst>
              <a:ext uri="{FF2B5EF4-FFF2-40B4-BE49-F238E27FC236}">
                <a16:creationId xmlns:a16="http://schemas.microsoft.com/office/drawing/2014/main" id="{A67B7F73-A1DA-4D8F-8EFD-AB418750D374}"/>
              </a:ext>
            </a:extLst>
          </p:cNvPr>
          <p:cNvSpPr txBox="1"/>
          <p:nvPr/>
        </p:nvSpPr>
        <p:spPr>
          <a:xfrm>
            <a:off x="8912684" y="1816425"/>
            <a:ext cx="2342508" cy="400110"/>
          </a:xfrm>
          <a:prstGeom prst="rect">
            <a:avLst/>
          </a:prstGeom>
          <a:noFill/>
        </p:spPr>
        <p:txBody>
          <a:bodyPr wrap="square" rtlCol="0">
            <a:spAutoFit/>
          </a:bodyPr>
          <a:lstStyle/>
          <a:p>
            <a:pPr algn="ctr"/>
            <a:r>
              <a:rPr lang="en-US" sz="2000" b="1" u="sng" dirty="0">
                <a:solidFill>
                  <a:srgbClr val="002060"/>
                </a:solidFill>
              </a:rPr>
              <a:t>R</a:t>
            </a:r>
            <a:r>
              <a:rPr lang="en-US" sz="2000" b="1" u="sng" baseline="-25000" dirty="0">
                <a:solidFill>
                  <a:srgbClr val="002060"/>
                </a:solidFill>
              </a:rPr>
              <a:t>0</a:t>
            </a:r>
            <a:r>
              <a:rPr lang="en-US" sz="2000" b="1" u="sng" dirty="0">
                <a:solidFill>
                  <a:srgbClr val="002060"/>
                </a:solidFill>
              </a:rPr>
              <a:t> ~ 2,000 </a:t>
            </a:r>
            <a:r>
              <a:rPr lang="el-GR" sz="2000" b="1" u="sng" dirty="0">
                <a:solidFill>
                  <a:srgbClr val="002060"/>
                </a:solidFill>
                <a:latin typeface="Calibri" panose="020F0502020204030204" pitchFamily="34" charset="0"/>
                <a:cs typeface="Calibri" panose="020F0502020204030204" pitchFamily="34" charset="0"/>
              </a:rPr>
              <a:t>Ω</a:t>
            </a:r>
            <a:r>
              <a:rPr lang="en-US" sz="2000" b="1" u="sng" dirty="0">
                <a:solidFill>
                  <a:srgbClr val="002060"/>
                </a:solidFill>
              </a:rPr>
              <a:t> </a:t>
            </a:r>
          </a:p>
        </p:txBody>
      </p:sp>
    </p:spTree>
    <p:extLst>
      <p:ext uri="{BB962C8B-B14F-4D97-AF65-F5344CB8AC3E}">
        <p14:creationId xmlns:p14="http://schemas.microsoft.com/office/powerpoint/2010/main" val="1746089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F1786-3123-4437-A914-E18AA0244BDB}"/>
              </a:ext>
            </a:extLst>
          </p:cNvPr>
          <p:cNvSpPr>
            <a:spLocks noGrp="1"/>
          </p:cNvSpPr>
          <p:nvPr>
            <p:ph type="title"/>
          </p:nvPr>
        </p:nvSpPr>
        <p:spPr/>
        <p:txBody>
          <a:bodyPr/>
          <a:lstStyle/>
          <a:p>
            <a:r>
              <a:rPr lang="en-US" dirty="0"/>
              <a:t>Ag-FTO Contact Switches Photoconductivity of Ti</a:t>
            </a:r>
            <a:r>
              <a:rPr lang="en-US" baseline="-25000" dirty="0"/>
              <a:t>3</a:t>
            </a:r>
            <a:r>
              <a:rPr lang="en-US" dirty="0"/>
              <a:t>C</a:t>
            </a:r>
            <a:r>
              <a:rPr lang="en-US" baseline="-25000" dirty="0"/>
              <a:t>2</a:t>
            </a:r>
            <a:r>
              <a:rPr lang="en-US" dirty="0"/>
              <a:t>T</a:t>
            </a:r>
            <a:r>
              <a:rPr lang="en-US" i="1" baseline="-25000" dirty="0"/>
              <a:t>x</a:t>
            </a:r>
            <a:endParaRPr lang="en-US" dirty="0"/>
          </a:p>
        </p:txBody>
      </p:sp>
      <p:sp>
        <p:nvSpPr>
          <p:cNvPr id="8" name="TextBox 7">
            <a:extLst>
              <a:ext uri="{FF2B5EF4-FFF2-40B4-BE49-F238E27FC236}">
                <a16:creationId xmlns:a16="http://schemas.microsoft.com/office/drawing/2014/main" id="{5EAB155B-215D-418F-87AF-D62CA6467322}"/>
              </a:ext>
            </a:extLst>
          </p:cNvPr>
          <p:cNvSpPr txBox="1"/>
          <p:nvPr/>
        </p:nvSpPr>
        <p:spPr>
          <a:xfrm>
            <a:off x="1921350" y="1956427"/>
            <a:ext cx="2342508" cy="400110"/>
          </a:xfrm>
          <a:prstGeom prst="rect">
            <a:avLst/>
          </a:prstGeom>
          <a:noFill/>
        </p:spPr>
        <p:txBody>
          <a:bodyPr wrap="square" rtlCol="0">
            <a:spAutoFit/>
          </a:bodyPr>
          <a:lstStyle/>
          <a:p>
            <a:pPr algn="ctr"/>
            <a:r>
              <a:rPr lang="en-US" sz="2000" b="1" u="sng" dirty="0">
                <a:solidFill>
                  <a:srgbClr val="002060"/>
                </a:solidFill>
              </a:rPr>
              <a:t>R</a:t>
            </a:r>
            <a:r>
              <a:rPr lang="en-US" sz="2000" b="1" u="sng" baseline="-25000" dirty="0">
                <a:solidFill>
                  <a:srgbClr val="002060"/>
                </a:solidFill>
              </a:rPr>
              <a:t>0</a:t>
            </a:r>
            <a:r>
              <a:rPr lang="en-US" sz="2000" b="1" u="sng" dirty="0">
                <a:solidFill>
                  <a:srgbClr val="002060"/>
                </a:solidFill>
              </a:rPr>
              <a:t> ~ 19,000 </a:t>
            </a:r>
            <a:r>
              <a:rPr lang="el-GR" sz="2000" b="1" u="sng" dirty="0">
                <a:solidFill>
                  <a:srgbClr val="002060"/>
                </a:solidFill>
                <a:latin typeface="Calibri" panose="020F0502020204030204" pitchFamily="34" charset="0"/>
                <a:cs typeface="Calibri" panose="020F0502020204030204" pitchFamily="34" charset="0"/>
              </a:rPr>
              <a:t>Ω</a:t>
            </a:r>
            <a:r>
              <a:rPr lang="en-US" sz="2000" b="1" u="sng" dirty="0">
                <a:solidFill>
                  <a:srgbClr val="002060"/>
                </a:solidFill>
              </a:rPr>
              <a:t> </a:t>
            </a:r>
          </a:p>
        </p:txBody>
      </p:sp>
      <p:sp>
        <p:nvSpPr>
          <p:cNvPr id="9" name="TextBox 8">
            <a:extLst>
              <a:ext uri="{FF2B5EF4-FFF2-40B4-BE49-F238E27FC236}">
                <a16:creationId xmlns:a16="http://schemas.microsoft.com/office/drawing/2014/main" id="{4649D846-D046-4660-83D0-21BFDB3453A9}"/>
              </a:ext>
            </a:extLst>
          </p:cNvPr>
          <p:cNvSpPr txBox="1"/>
          <p:nvPr/>
        </p:nvSpPr>
        <p:spPr>
          <a:xfrm>
            <a:off x="7847296" y="1956427"/>
            <a:ext cx="2342508" cy="400110"/>
          </a:xfrm>
          <a:prstGeom prst="rect">
            <a:avLst/>
          </a:prstGeom>
          <a:noFill/>
        </p:spPr>
        <p:txBody>
          <a:bodyPr wrap="square" rtlCol="0">
            <a:spAutoFit/>
          </a:bodyPr>
          <a:lstStyle/>
          <a:p>
            <a:pPr algn="ctr"/>
            <a:r>
              <a:rPr lang="en-US" sz="2000" b="1" u="sng" dirty="0">
                <a:solidFill>
                  <a:srgbClr val="002060"/>
                </a:solidFill>
              </a:rPr>
              <a:t>R</a:t>
            </a:r>
            <a:r>
              <a:rPr lang="en-US" sz="2000" b="1" u="sng" baseline="-25000" dirty="0">
                <a:solidFill>
                  <a:srgbClr val="002060"/>
                </a:solidFill>
              </a:rPr>
              <a:t>0</a:t>
            </a:r>
            <a:r>
              <a:rPr lang="en-US" sz="2000" b="1" u="sng" dirty="0">
                <a:solidFill>
                  <a:srgbClr val="002060"/>
                </a:solidFill>
              </a:rPr>
              <a:t> ~ 45,000 </a:t>
            </a:r>
            <a:r>
              <a:rPr lang="el-GR" sz="2000" b="1" u="sng" dirty="0">
                <a:solidFill>
                  <a:srgbClr val="002060"/>
                </a:solidFill>
                <a:latin typeface="Calibri" panose="020F0502020204030204" pitchFamily="34" charset="0"/>
                <a:cs typeface="Calibri" panose="020F0502020204030204" pitchFamily="34" charset="0"/>
              </a:rPr>
              <a:t>Ω</a:t>
            </a:r>
            <a:r>
              <a:rPr lang="en-US" sz="2000" b="1" u="sng" dirty="0">
                <a:solidFill>
                  <a:srgbClr val="002060"/>
                </a:solidFill>
              </a:rPr>
              <a:t> </a:t>
            </a:r>
          </a:p>
        </p:txBody>
      </p:sp>
      <p:pic>
        <p:nvPicPr>
          <p:cNvPr id="10" name="Picture 9">
            <a:extLst>
              <a:ext uri="{FF2B5EF4-FFF2-40B4-BE49-F238E27FC236}">
                <a16:creationId xmlns:a16="http://schemas.microsoft.com/office/drawing/2014/main" id="{BCB2952F-114E-4994-9271-19DF2F6633FF}"/>
              </a:ext>
            </a:extLst>
          </p:cNvPr>
          <p:cNvPicPr>
            <a:picLocks noChangeAspect="1"/>
          </p:cNvPicPr>
          <p:nvPr/>
        </p:nvPicPr>
        <p:blipFill>
          <a:blip r:embed="rId3"/>
          <a:stretch>
            <a:fillRect/>
          </a:stretch>
        </p:blipFill>
        <p:spPr>
          <a:xfrm>
            <a:off x="506450" y="2166505"/>
            <a:ext cx="5172308" cy="3879231"/>
          </a:xfrm>
          <a:prstGeom prst="rect">
            <a:avLst/>
          </a:prstGeom>
        </p:spPr>
      </p:pic>
      <p:pic>
        <p:nvPicPr>
          <p:cNvPr id="11" name="Picture 10">
            <a:extLst>
              <a:ext uri="{FF2B5EF4-FFF2-40B4-BE49-F238E27FC236}">
                <a16:creationId xmlns:a16="http://schemas.microsoft.com/office/drawing/2014/main" id="{4039273D-8D90-4587-8E51-C5F599356E8C}"/>
              </a:ext>
            </a:extLst>
          </p:cNvPr>
          <p:cNvPicPr>
            <a:picLocks noChangeAspect="1"/>
          </p:cNvPicPr>
          <p:nvPr/>
        </p:nvPicPr>
        <p:blipFill>
          <a:blip r:embed="rId4"/>
          <a:stretch>
            <a:fillRect/>
          </a:stretch>
        </p:blipFill>
        <p:spPr>
          <a:xfrm>
            <a:off x="6351550" y="2105870"/>
            <a:ext cx="5334000" cy="4000500"/>
          </a:xfrm>
          <a:prstGeom prst="rect">
            <a:avLst/>
          </a:prstGeom>
        </p:spPr>
      </p:pic>
    </p:spTree>
    <p:extLst>
      <p:ext uri="{BB962C8B-B14F-4D97-AF65-F5344CB8AC3E}">
        <p14:creationId xmlns:p14="http://schemas.microsoft.com/office/powerpoint/2010/main" val="3735163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4CA6F-BB81-42CA-926C-DC6B7829F336}"/>
              </a:ext>
            </a:extLst>
          </p:cNvPr>
          <p:cNvSpPr>
            <a:spLocks noGrp="1"/>
          </p:cNvSpPr>
          <p:nvPr>
            <p:ph type="title"/>
          </p:nvPr>
        </p:nvSpPr>
        <p:spPr>
          <a:xfrm>
            <a:off x="838200" y="298218"/>
            <a:ext cx="10515600" cy="1325563"/>
          </a:xfrm>
        </p:spPr>
        <p:txBody>
          <a:bodyPr>
            <a:normAutofit fontScale="90000"/>
          </a:bodyPr>
          <a:lstStyle/>
          <a:p>
            <a:r>
              <a:rPr lang="en-US" dirty="0"/>
              <a:t>Ti</a:t>
            </a:r>
            <a:r>
              <a:rPr lang="en-US" baseline="-25000" dirty="0"/>
              <a:t>3</a:t>
            </a:r>
            <a:r>
              <a:rPr lang="en-US" dirty="0"/>
              <a:t>C</a:t>
            </a:r>
            <a:r>
              <a:rPr lang="en-US" baseline="-25000" dirty="0"/>
              <a:t>2</a:t>
            </a:r>
            <a:r>
              <a:rPr lang="en-US" dirty="0"/>
              <a:t>T</a:t>
            </a:r>
            <a:r>
              <a:rPr lang="en-US" i="1" baseline="-25000" dirty="0"/>
              <a:t>x</a:t>
            </a:r>
            <a:r>
              <a:rPr lang="en-US" dirty="0"/>
              <a:t> Experiences Switch in Photoconductivity upon Ag Contact Application</a:t>
            </a:r>
          </a:p>
        </p:txBody>
      </p:sp>
      <p:sp>
        <p:nvSpPr>
          <p:cNvPr id="4" name="Slide Number Placeholder 3">
            <a:extLst>
              <a:ext uri="{FF2B5EF4-FFF2-40B4-BE49-F238E27FC236}">
                <a16:creationId xmlns:a16="http://schemas.microsoft.com/office/drawing/2014/main" id="{A198ABFB-D62F-41E1-9DC2-E5A8A0E221A4}"/>
              </a:ext>
            </a:extLst>
          </p:cNvPr>
          <p:cNvSpPr>
            <a:spLocks noGrp="1"/>
          </p:cNvSpPr>
          <p:nvPr>
            <p:ph type="sldNum" sz="quarter" idx="4"/>
          </p:nvPr>
        </p:nvSpPr>
        <p:spPr>
          <a:xfrm>
            <a:off x="0" y="6538912"/>
            <a:ext cx="2743200" cy="365125"/>
          </a:xfrm>
        </p:spPr>
        <p:txBody>
          <a:bodyPr/>
          <a:lstStyle/>
          <a:p>
            <a:fld id="{4C7D8C63-7C96-4F89-8738-D036983B3761}" type="slidenum">
              <a:rPr lang="en-US" smtClean="0"/>
              <a:t>28</a:t>
            </a:fld>
            <a:endParaRPr lang="en-US"/>
          </a:p>
        </p:txBody>
      </p:sp>
      <p:pic>
        <p:nvPicPr>
          <p:cNvPr id="11" name="Picture 10">
            <a:extLst>
              <a:ext uri="{FF2B5EF4-FFF2-40B4-BE49-F238E27FC236}">
                <a16:creationId xmlns:a16="http://schemas.microsoft.com/office/drawing/2014/main" id="{7BB64EE8-457E-409E-A1FD-87E8ACEF28C3}"/>
              </a:ext>
            </a:extLst>
          </p:cNvPr>
          <p:cNvPicPr>
            <a:picLocks noChangeAspect="1"/>
          </p:cNvPicPr>
          <p:nvPr/>
        </p:nvPicPr>
        <p:blipFill rotWithShape="1">
          <a:blip r:embed="rId3"/>
          <a:srcRect l="12346" t="8631" r="13048"/>
          <a:stretch/>
        </p:blipFill>
        <p:spPr>
          <a:xfrm>
            <a:off x="1066800" y="1623781"/>
            <a:ext cx="10058400" cy="4596305"/>
          </a:xfrm>
          <a:prstGeom prst="rect">
            <a:avLst/>
          </a:prstGeom>
        </p:spPr>
      </p:pic>
    </p:spTree>
    <p:extLst>
      <p:ext uri="{BB962C8B-B14F-4D97-AF65-F5344CB8AC3E}">
        <p14:creationId xmlns:p14="http://schemas.microsoft.com/office/powerpoint/2010/main" val="1249621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53BB-F23F-47F2-80ED-D14BD475A6A9}"/>
              </a:ext>
            </a:extLst>
          </p:cNvPr>
          <p:cNvSpPr>
            <a:spLocks noGrp="1"/>
          </p:cNvSpPr>
          <p:nvPr>
            <p:ph type="title"/>
          </p:nvPr>
        </p:nvSpPr>
        <p:spPr/>
        <p:txBody>
          <a:bodyPr/>
          <a:lstStyle/>
          <a:p>
            <a:r>
              <a:rPr lang="en-US" dirty="0"/>
              <a:t>Mo</a:t>
            </a:r>
            <a:r>
              <a:rPr lang="en-US" baseline="-25000" dirty="0"/>
              <a:t>2</a:t>
            </a:r>
            <a:r>
              <a:rPr lang="en-US" dirty="0"/>
              <a:t>TiC</a:t>
            </a:r>
            <a:r>
              <a:rPr lang="en-US" baseline="-25000" dirty="0"/>
              <a:t>2</a:t>
            </a:r>
            <a:r>
              <a:rPr lang="en-US" dirty="0"/>
              <a:t>T</a:t>
            </a:r>
            <a:r>
              <a:rPr lang="en-US" i="1" baseline="-25000" dirty="0"/>
              <a:t>x</a:t>
            </a:r>
            <a:r>
              <a:rPr lang="en-US" baseline="-25000" dirty="0"/>
              <a:t> </a:t>
            </a:r>
            <a:r>
              <a:rPr lang="en-US" dirty="0"/>
              <a:t>on Glass Slides with Ag-Cu Contact Exhibits Positive Photoconductivity</a:t>
            </a:r>
          </a:p>
        </p:txBody>
      </p:sp>
      <p:sp>
        <p:nvSpPr>
          <p:cNvPr id="4" name="Slide Number Placeholder 3">
            <a:extLst>
              <a:ext uri="{FF2B5EF4-FFF2-40B4-BE49-F238E27FC236}">
                <a16:creationId xmlns:a16="http://schemas.microsoft.com/office/drawing/2014/main" id="{31AEF9EA-4025-4460-A1FC-4893D589ECE4}"/>
              </a:ext>
            </a:extLst>
          </p:cNvPr>
          <p:cNvSpPr>
            <a:spLocks noGrp="1"/>
          </p:cNvSpPr>
          <p:nvPr>
            <p:ph type="sldNum" sz="quarter" idx="4"/>
          </p:nvPr>
        </p:nvSpPr>
        <p:spPr/>
        <p:txBody>
          <a:bodyPr/>
          <a:lstStyle/>
          <a:p>
            <a:fld id="{89DD4454-6EC2-4918-ABCB-88DD3CCA5411}" type="slidenum">
              <a:rPr lang="en-US" smtClean="0"/>
              <a:pPr/>
              <a:t>29</a:t>
            </a:fld>
            <a:endParaRPr lang="en-US"/>
          </a:p>
        </p:txBody>
      </p:sp>
      <p:pic>
        <p:nvPicPr>
          <p:cNvPr id="5" name="Content Placeholder 4">
            <a:extLst>
              <a:ext uri="{FF2B5EF4-FFF2-40B4-BE49-F238E27FC236}">
                <a16:creationId xmlns:a16="http://schemas.microsoft.com/office/drawing/2014/main" id="{E7FE10E5-1451-408C-8A82-C0C8181373A9}"/>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505577" y="1825625"/>
            <a:ext cx="9180845" cy="4351338"/>
          </a:xfrm>
          <a:prstGeom prst="rect">
            <a:avLst/>
          </a:prstGeom>
          <a:noFill/>
          <a:ln>
            <a:noFill/>
          </a:ln>
        </p:spPr>
      </p:pic>
    </p:spTree>
    <p:extLst>
      <p:ext uri="{BB962C8B-B14F-4D97-AF65-F5344CB8AC3E}">
        <p14:creationId xmlns:p14="http://schemas.microsoft.com/office/powerpoint/2010/main" val="168308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04FA-3B62-43AD-A2D2-82FF7D1CD138}"/>
              </a:ext>
            </a:extLst>
          </p:cNvPr>
          <p:cNvSpPr>
            <a:spLocks noGrp="1"/>
          </p:cNvSpPr>
          <p:nvPr>
            <p:ph type="title"/>
          </p:nvPr>
        </p:nvSpPr>
        <p:spPr/>
        <p:txBody>
          <a:bodyPr/>
          <a:lstStyle/>
          <a:p>
            <a:r>
              <a:rPr lang="en-US" dirty="0"/>
              <a:t>Mechanisms for Photodetection</a:t>
            </a:r>
          </a:p>
        </p:txBody>
      </p:sp>
      <p:sp>
        <p:nvSpPr>
          <p:cNvPr id="5" name="Slide Number Placeholder 4">
            <a:extLst>
              <a:ext uri="{FF2B5EF4-FFF2-40B4-BE49-F238E27FC236}">
                <a16:creationId xmlns:a16="http://schemas.microsoft.com/office/drawing/2014/main" id="{897634AB-9E80-41E1-9D5A-EED0D6E787AB}"/>
              </a:ext>
            </a:extLst>
          </p:cNvPr>
          <p:cNvSpPr>
            <a:spLocks noGrp="1"/>
          </p:cNvSpPr>
          <p:nvPr>
            <p:ph type="sldNum" sz="quarter" idx="4"/>
          </p:nvPr>
        </p:nvSpPr>
        <p:spPr/>
        <p:txBody>
          <a:bodyPr/>
          <a:lstStyle/>
          <a:p>
            <a:fld id="{89DD4454-6EC2-4918-ABCB-88DD3CCA5411}" type="slidenum">
              <a:rPr lang="en-US" smtClean="0"/>
              <a:pPr/>
              <a:t>3</a:t>
            </a:fld>
            <a:endParaRPr lang="en-US"/>
          </a:p>
        </p:txBody>
      </p:sp>
      <p:pic>
        <p:nvPicPr>
          <p:cNvPr id="7" name="Picture 6" descr="Progress of Photodetectors Based on the Photothermoelectric Effect ...">
            <a:extLst>
              <a:ext uri="{FF2B5EF4-FFF2-40B4-BE49-F238E27FC236}">
                <a16:creationId xmlns:a16="http://schemas.microsoft.com/office/drawing/2014/main" id="{9A290BCD-E422-46D5-9799-B42F39F500B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6866" y="2054230"/>
            <a:ext cx="3621291" cy="3657600"/>
          </a:xfrm>
          <a:prstGeom prst="rect">
            <a:avLst/>
          </a:prstGeom>
          <a:noFill/>
          <a:ln>
            <a:noFill/>
          </a:ln>
        </p:spPr>
      </p:pic>
      <p:pic>
        <p:nvPicPr>
          <p:cNvPr id="8" name="Picture 7">
            <a:extLst>
              <a:ext uri="{FF2B5EF4-FFF2-40B4-BE49-F238E27FC236}">
                <a16:creationId xmlns:a16="http://schemas.microsoft.com/office/drawing/2014/main" id="{E65C80E3-CDCE-41B1-823D-13FA443B7D97}"/>
              </a:ext>
            </a:extLst>
          </p:cNvPr>
          <p:cNvPicPr>
            <a:picLocks noChangeAspect="1"/>
          </p:cNvPicPr>
          <p:nvPr/>
        </p:nvPicPr>
        <p:blipFill rotWithShape="1">
          <a:blip r:embed="rId4"/>
          <a:srcRect t="8471"/>
          <a:stretch/>
        </p:blipFill>
        <p:spPr>
          <a:xfrm>
            <a:off x="8678888" y="2209143"/>
            <a:ext cx="3265715" cy="3347774"/>
          </a:xfrm>
          <a:prstGeom prst="rect">
            <a:avLst/>
          </a:prstGeom>
        </p:spPr>
      </p:pic>
      <p:sp>
        <p:nvSpPr>
          <p:cNvPr id="9" name="TextBox 8">
            <a:extLst>
              <a:ext uri="{FF2B5EF4-FFF2-40B4-BE49-F238E27FC236}">
                <a16:creationId xmlns:a16="http://schemas.microsoft.com/office/drawing/2014/main" id="{00D09503-5285-4B79-BB8F-9720B8A18A31}"/>
              </a:ext>
            </a:extLst>
          </p:cNvPr>
          <p:cNvSpPr txBox="1"/>
          <p:nvPr/>
        </p:nvSpPr>
        <p:spPr>
          <a:xfrm>
            <a:off x="838200" y="6276158"/>
            <a:ext cx="8900859" cy="830997"/>
          </a:xfrm>
          <a:prstGeom prst="rect">
            <a:avLst/>
          </a:prstGeom>
          <a:noFill/>
        </p:spPr>
        <p:txBody>
          <a:bodyPr wrap="square" rtlCol="0">
            <a:spAutoFit/>
          </a:bodyPr>
          <a:lstStyle/>
          <a:p>
            <a:r>
              <a:rPr lang="en-US" sz="1200" dirty="0">
                <a:solidFill>
                  <a:schemeClr val="bg1"/>
                </a:solidFill>
              </a:rPr>
              <a:t>Fay, P. </a:t>
            </a:r>
            <a:r>
              <a:rPr lang="en-US" sz="1200" i="1" dirty="0">
                <a:solidFill>
                  <a:schemeClr val="bg1"/>
                </a:solidFill>
              </a:rPr>
              <a:t>Encycl. Mater. Sci. Technol.</a:t>
            </a:r>
            <a:r>
              <a:rPr lang="en-US" sz="1200" dirty="0">
                <a:solidFill>
                  <a:schemeClr val="bg1"/>
                </a:solidFill>
              </a:rPr>
              <a:t> 6909–6923 (2001) doi:10.1016/B0-08-043152-6/01225-0.</a:t>
            </a:r>
          </a:p>
          <a:p>
            <a:r>
              <a:rPr lang="en-US" sz="1200" dirty="0">
                <a:solidFill>
                  <a:schemeClr val="bg1"/>
                </a:solidFill>
              </a:rPr>
              <a:t>Lu, X. </a:t>
            </a:r>
            <a:r>
              <a:rPr lang="en-US" sz="1200" i="1" dirty="0">
                <a:solidFill>
                  <a:schemeClr val="bg1"/>
                </a:solidFill>
              </a:rPr>
              <a:t>et al</a:t>
            </a:r>
            <a:r>
              <a:rPr lang="en-US" sz="1200" dirty="0">
                <a:solidFill>
                  <a:schemeClr val="bg1"/>
                </a:solidFill>
              </a:rPr>
              <a:t>. </a:t>
            </a:r>
            <a:r>
              <a:rPr lang="en-US" sz="1200" i="1" dirty="0">
                <a:solidFill>
                  <a:schemeClr val="bg1"/>
                </a:solidFill>
              </a:rPr>
              <a:t>Adv. Mater.</a:t>
            </a:r>
            <a:r>
              <a:rPr lang="en-US" sz="1200" dirty="0">
                <a:solidFill>
                  <a:schemeClr val="bg1"/>
                </a:solidFill>
              </a:rPr>
              <a:t> </a:t>
            </a:r>
            <a:r>
              <a:rPr lang="en-US" sz="1200" b="1" dirty="0">
                <a:solidFill>
                  <a:schemeClr val="bg1"/>
                </a:solidFill>
              </a:rPr>
              <a:t>31</a:t>
            </a:r>
            <a:r>
              <a:rPr lang="en-US" sz="1200" dirty="0">
                <a:solidFill>
                  <a:schemeClr val="bg1"/>
                </a:solidFill>
              </a:rPr>
              <a:t>, 1902044 (2019).</a:t>
            </a:r>
          </a:p>
          <a:p>
            <a:r>
              <a:rPr lang="en-US" sz="1200" dirty="0" err="1">
                <a:solidFill>
                  <a:schemeClr val="bg1"/>
                </a:solidFill>
              </a:rPr>
              <a:t>Koppens</a:t>
            </a:r>
            <a:r>
              <a:rPr lang="en-US" sz="1200" dirty="0">
                <a:solidFill>
                  <a:schemeClr val="bg1"/>
                </a:solidFill>
              </a:rPr>
              <a:t>, F. H. L. </a:t>
            </a:r>
            <a:r>
              <a:rPr lang="en-US" sz="1200" i="1" dirty="0">
                <a:solidFill>
                  <a:schemeClr val="bg1"/>
                </a:solidFill>
              </a:rPr>
              <a:t>et al.</a:t>
            </a:r>
            <a:r>
              <a:rPr lang="en-US" sz="1200" dirty="0">
                <a:solidFill>
                  <a:schemeClr val="bg1"/>
                </a:solidFill>
              </a:rPr>
              <a:t> </a:t>
            </a:r>
            <a:r>
              <a:rPr lang="en-US" sz="1200" i="1" dirty="0">
                <a:solidFill>
                  <a:schemeClr val="bg1"/>
                </a:solidFill>
              </a:rPr>
              <a:t>Nat. </a:t>
            </a:r>
            <a:r>
              <a:rPr lang="en-US" sz="1200" i="1" dirty="0" err="1">
                <a:solidFill>
                  <a:schemeClr val="bg1"/>
                </a:solidFill>
              </a:rPr>
              <a:t>Nanotechnol</a:t>
            </a:r>
            <a:r>
              <a:rPr lang="en-US" sz="1200" i="1" dirty="0">
                <a:solidFill>
                  <a:schemeClr val="bg1"/>
                </a:solidFill>
              </a:rPr>
              <a:t>.</a:t>
            </a:r>
            <a:r>
              <a:rPr lang="en-US" sz="1200" dirty="0">
                <a:solidFill>
                  <a:schemeClr val="bg1"/>
                </a:solidFill>
              </a:rPr>
              <a:t> </a:t>
            </a:r>
            <a:r>
              <a:rPr lang="en-US" sz="1200" b="1" dirty="0">
                <a:solidFill>
                  <a:schemeClr val="bg1"/>
                </a:solidFill>
              </a:rPr>
              <a:t>9</a:t>
            </a:r>
            <a:r>
              <a:rPr lang="en-US" sz="1200" dirty="0">
                <a:solidFill>
                  <a:schemeClr val="bg1"/>
                </a:solidFill>
              </a:rPr>
              <a:t>, 780–793 (2014).</a:t>
            </a:r>
          </a:p>
          <a:p>
            <a:endParaRPr lang="en-US" sz="1200" dirty="0">
              <a:solidFill>
                <a:schemeClr val="bg1"/>
              </a:solidFill>
            </a:endParaRPr>
          </a:p>
        </p:txBody>
      </p:sp>
      <p:pic>
        <p:nvPicPr>
          <p:cNvPr id="13" name="Picture 12">
            <a:extLst>
              <a:ext uri="{FF2B5EF4-FFF2-40B4-BE49-F238E27FC236}">
                <a16:creationId xmlns:a16="http://schemas.microsoft.com/office/drawing/2014/main" id="{D84372CF-F5A9-4333-97F9-3EF40A07677B}"/>
              </a:ext>
            </a:extLst>
          </p:cNvPr>
          <p:cNvPicPr>
            <a:picLocks noChangeAspect="1"/>
          </p:cNvPicPr>
          <p:nvPr/>
        </p:nvPicPr>
        <p:blipFill rotWithShape="1">
          <a:blip r:embed="rId5"/>
          <a:srcRect r="5521"/>
          <a:stretch/>
        </p:blipFill>
        <p:spPr>
          <a:xfrm>
            <a:off x="247397" y="2790249"/>
            <a:ext cx="3812110" cy="2185562"/>
          </a:xfrm>
          <a:prstGeom prst="rect">
            <a:avLst/>
          </a:prstGeom>
        </p:spPr>
      </p:pic>
      <p:sp>
        <p:nvSpPr>
          <p:cNvPr id="17" name="TextBox 16">
            <a:extLst>
              <a:ext uri="{FF2B5EF4-FFF2-40B4-BE49-F238E27FC236}">
                <a16:creationId xmlns:a16="http://schemas.microsoft.com/office/drawing/2014/main" id="{4A0A4E07-A8E2-4F48-AB9D-1817CA896F41}"/>
              </a:ext>
            </a:extLst>
          </p:cNvPr>
          <p:cNvSpPr txBox="1"/>
          <p:nvPr/>
        </p:nvSpPr>
        <p:spPr>
          <a:xfrm>
            <a:off x="704484" y="1362547"/>
            <a:ext cx="2897935" cy="1015663"/>
          </a:xfrm>
          <a:prstGeom prst="rect">
            <a:avLst/>
          </a:prstGeom>
          <a:noFill/>
        </p:spPr>
        <p:txBody>
          <a:bodyPr wrap="square" rtlCol="0">
            <a:spAutoFit/>
          </a:bodyPr>
          <a:lstStyle/>
          <a:p>
            <a:pPr algn="ctr"/>
            <a:r>
              <a:rPr lang="en-US" sz="2000" b="1" u="sng" dirty="0">
                <a:solidFill>
                  <a:srgbClr val="002060"/>
                </a:solidFill>
              </a:rPr>
              <a:t>Photovoltaic Effect</a:t>
            </a:r>
          </a:p>
          <a:p>
            <a:pPr algn="ctr"/>
            <a:r>
              <a:rPr lang="en-US" sz="2000" b="1" u="sng" dirty="0">
                <a:solidFill>
                  <a:srgbClr val="002060"/>
                </a:solidFill>
              </a:rPr>
              <a:t>or </a:t>
            </a:r>
          </a:p>
          <a:p>
            <a:pPr algn="ctr"/>
            <a:r>
              <a:rPr lang="en-US" sz="2000" b="1" u="sng" dirty="0">
                <a:solidFill>
                  <a:srgbClr val="002060"/>
                </a:solidFill>
              </a:rPr>
              <a:t>Photoconductive Effect</a:t>
            </a:r>
          </a:p>
        </p:txBody>
      </p:sp>
      <p:sp>
        <p:nvSpPr>
          <p:cNvPr id="18" name="TextBox 17">
            <a:extLst>
              <a:ext uri="{FF2B5EF4-FFF2-40B4-BE49-F238E27FC236}">
                <a16:creationId xmlns:a16="http://schemas.microsoft.com/office/drawing/2014/main" id="{D83D2E95-73B8-4AA9-808F-FAAA2400DE3B}"/>
              </a:ext>
            </a:extLst>
          </p:cNvPr>
          <p:cNvSpPr txBox="1"/>
          <p:nvPr/>
        </p:nvSpPr>
        <p:spPr>
          <a:xfrm>
            <a:off x="4628100" y="1670324"/>
            <a:ext cx="3158822" cy="400110"/>
          </a:xfrm>
          <a:prstGeom prst="rect">
            <a:avLst/>
          </a:prstGeom>
          <a:noFill/>
        </p:spPr>
        <p:txBody>
          <a:bodyPr wrap="square" rtlCol="0">
            <a:spAutoFit/>
          </a:bodyPr>
          <a:lstStyle/>
          <a:p>
            <a:pPr algn="ctr"/>
            <a:r>
              <a:rPr lang="en-US" sz="2000" b="1" u="sng" dirty="0" err="1">
                <a:solidFill>
                  <a:srgbClr val="002060"/>
                </a:solidFill>
              </a:rPr>
              <a:t>Photothermoelectric</a:t>
            </a:r>
            <a:r>
              <a:rPr lang="en-US" sz="2000" b="1" u="sng" dirty="0">
                <a:solidFill>
                  <a:srgbClr val="002060"/>
                </a:solidFill>
              </a:rPr>
              <a:t> Effect</a:t>
            </a:r>
          </a:p>
        </p:txBody>
      </p:sp>
      <p:sp>
        <p:nvSpPr>
          <p:cNvPr id="19" name="TextBox 18">
            <a:extLst>
              <a:ext uri="{FF2B5EF4-FFF2-40B4-BE49-F238E27FC236}">
                <a16:creationId xmlns:a16="http://schemas.microsoft.com/office/drawing/2014/main" id="{B3C79924-C678-4187-B093-3EE6B66816F7}"/>
              </a:ext>
            </a:extLst>
          </p:cNvPr>
          <p:cNvSpPr txBox="1"/>
          <p:nvPr/>
        </p:nvSpPr>
        <p:spPr>
          <a:xfrm>
            <a:off x="8862777" y="1657552"/>
            <a:ext cx="2897935" cy="400110"/>
          </a:xfrm>
          <a:prstGeom prst="rect">
            <a:avLst/>
          </a:prstGeom>
          <a:noFill/>
        </p:spPr>
        <p:txBody>
          <a:bodyPr wrap="square" rtlCol="0">
            <a:spAutoFit/>
          </a:bodyPr>
          <a:lstStyle/>
          <a:p>
            <a:pPr algn="ctr"/>
            <a:r>
              <a:rPr lang="en-US" sz="2000" b="1" u="sng" dirty="0">
                <a:solidFill>
                  <a:srgbClr val="002060"/>
                </a:solidFill>
              </a:rPr>
              <a:t>Bolometric Effect</a:t>
            </a:r>
          </a:p>
        </p:txBody>
      </p:sp>
    </p:spTree>
    <p:extLst>
      <p:ext uri="{BB962C8B-B14F-4D97-AF65-F5344CB8AC3E}">
        <p14:creationId xmlns:p14="http://schemas.microsoft.com/office/powerpoint/2010/main" val="430289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DC7D6-A8BD-4014-9829-29B870386979}"/>
              </a:ext>
            </a:extLst>
          </p:cNvPr>
          <p:cNvSpPr>
            <a:spLocks noGrp="1"/>
          </p:cNvSpPr>
          <p:nvPr>
            <p:ph type="title"/>
          </p:nvPr>
        </p:nvSpPr>
        <p:spPr/>
        <p:txBody>
          <a:bodyPr/>
          <a:lstStyle/>
          <a:p>
            <a:r>
              <a:rPr lang="en-US" dirty="0"/>
              <a:t>Thinner Mo</a:t>
            </a:r>
            <a:r>
              <a:rPr lang="en-US" baseline="-25000" dirty="0"/>
              <a:t>2</a:t>
            </a:r>
            <a:r>
              <a:rPr lang="en-US" dirty="0"/>
              <a:t>TiC</a:t>
            </a:r>
            <a:r>
              <a:rPr lang="en-US" baseline="-25000" dirty="0"/>
              <a:t>2</a:t>
            </a:r>
            <a:r>
              <a:rPr lang="en-US" dirty="0"/>
              <a:t>T</a:t>
            </a:r>
            <a:r>
              <a:rPr lang="en-US" i="1" baseline="-25000" dirty="0"/>
              <a:t>x</a:t>
            </a:r>
            <a:r>
              <a:rPr lang="en-US" baseline="-25000" dirty="0"/>
              <a:t> </a:t>
            </a:r>
            <a:r>
              <a:rPr lang="en-US" dirty="0"/>
              <a:t>on Glass Slides Exhibit Gradual Positive Photoconductivity</a:t>
            </a:r>
          </a:p>
        </p:txBody>
      </p:sp>
      <p:sp>
        <p:nvSpPr>
          <p:cNvPr id="4" name="Slide Number Placeholder 3">
            <a:extLst>
              <a:ext uri="{FF2B5EF4-FFF2-40B4-BE49-F238E27FC236}">
                <a16:creationId xmlns:a16="http://schemas.microsoft.com/office/drawing/2014/main" id="{AC824488-E8EB-41A3-BF33-9C36E003F11A}"/>
              </a:ext>
            </a:extLst>
          </p:cNvPr>
          <p:cNvSpPr>
            <a:spLocks noGrp="1"/>
          </p:cNvSpPr>
          <p:nvPr>
            <p:ph type="sldNum" sz="quarter" idx="4"/>
          </p:nvPr>
        </p:nvSpPr>
        <p:spPr/>
        <p:txBody>
          <a:bodyPr/>
          <a:lstStyle/>
          <a:p>
            <a:fld id="{89DD4454-6EC2-4918-ABCB-88DD3CCA5411}" type="slidenum">
              <a:rPr lang="en-US" smtClean="0"/>
              <a:pPr/>
              <a:t>30</a:t>
            </a:fld>
            <a:endParaRPr lang="en-US"/>
          </a:p>
        </p:txBody>
      </p:sp>
      <p:pic>
        <p:nvPicPr>
          <p:cNvPr id="5" name="Content Placeholder 4">
            <a:extLst>
              <a:ext uri="{FF2B5EF4-FFF2-40B4-BE49-F238E27FC236}">
                <a16:creationId xmlns:a16="http://schemas.microsoft.com/office/drawing/2014/main" id="{7C1A7BCC-5F15-4D13-AD58-DFCCCFC7D0E1}"/>
              </a:ext>
            </a:extLst>
          </p:cNvPr>
          <p:cNvPicPr>
            <a:picLocks noGrp="1"/>
          </p:cNvPicPr>
          <p:nvPr>
            <p:ph idx="1"/>
          </p:nvPr>
        </p:nvPicPr>
        <p:blipFill>
          <a:blip r:embed="rId3"/>
          <a:stretch>
            <a:fillRect/>
          </a:stretch>
        </p:blipFill>
        <p:spPr>
          <a:xfrm>
            <a:off x="1505577" y="1825625"/>
            <a:ext cx="9180845" cy="4351338"/>
          </a:xfrm>
          <a:prstGeom prst="rect">
            <a:avLst/>
          </a:prstGeom>
        </p:spPr>
      </p:pic>
    </p:spTree>
    <p:extLst>
      <p:ext uri="{BB962C8B-B14F-4D97-AF65-F5344CB8AC3E}">
        <p14:creationId xmlns:p14="http://schemas.microsoft.com/office/powerpoint/2010/main" val="2934834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7EF2-338A-4DFA-B617-636B1D88BD60}"/>
              </a:ext>
            </a:extLst>
          </p:cNvPr>
          <p:cNvSpPr>
            <a:spLocks noGrp="1"/>
          </p:cNvSpPr>
          <p:nvPr>
            <p:ph type="title"/>
          </p:nvPr>
        </p:nvSpPr>
        <p:spPr/>
        <p:txBody>
          <a:bodyPr/>
          <a:lstStyle/>
          <a:p>
            <a:r>
              <a:rPr lang="en-US" dirty="0"/>
              <a:t>Mo</a:t>
            </a:r>
            <a:r>
              <a:rPr lang="en-US" baseline="-25000" dirty="0"/>
              <a:t>2</a:t>
            </a:r>
            <a:r>
              <a:rPr lang="en-US" dirty="0"/>
              <a:t>TiC</a:t>
            </a:r>
            <a:r>
              <a:rPr lang="en-US" baseline="-25000" dirty="0"/>
              <a:t>2</a:t>
            </a:r>
            <a:r>
              <a:rPr lang="en-US" dirty="0"/>
              <a:t>T</a:t>
            </a:r>
            <a:r>
              <a:rPr lang="en-US" i="1" baseline="-25000" dirty="0"/>
              <a:t>x </a:t>
            </a:r>
            <a:r>
              <a:rPr lang="en-US" dirty="0"/>
              <a:t>on Glass Slides Exhibit Consistent Positive Photoconductivity</a:t>
            </a:r>
          </a:p>
        </p:txBody>
      </p:sp>
      <p:sp>
        <p:nvSpPr>
          <p:cNvPr id="4" name="Slide Number Placeholder 3">
            <a:extLst>
              <a:ext uri="{FF2B5EF4-FFF2-40B4-BE49-F238E27FC236}">
                <a16:creationId xmlns:a16="http://schemas.microsoft.com/office/drawing/2014/main" id="{1D9B699D-C97A-40F6-88F4-5909042DEFE2}"/>
              </a:ext>
            </a:extLst>
          </p:cNvPr>
          <p:cNvSpPr>
            <a:spLocks noGrp="1"/>
          </p:cNvSpPr>
          <p:nvPr>
            <p:ph type="sldNum" sz="quarter" idx="4"/>
          </p:nvPr>
        </p:nvSpPr>
        <p:spPr/>
        <p:txBody>
          <a:bodyPr/>
          <a:lstStyle/>
          <a:p>
            <a:fld id="{89DD4454-6EC2-4918-ABCB-88DD3CCA5411}" type="slidenum">
              <a:rPr lang="en-US" smtClean="0"/>
              <a:pPr/>
              <a:t>31</a:t>
            </a:fld>
            <a:endParaRPr lang="en-US"/>
          </a:p>
        </p:txBody>
      </p:sp>
      <p:pic>
        <p:nvPicPr>
          <p:cNvPr id="8" name="Content Placeholder 7">
            <a:extLst>
              <a:ext uri="{FF2B5EF4-FFF2-40B4-BE49-F238E27FC236}">
                <a16:creationId xmlns:a16="http://schemas.microsoft.com/office/drawing/2014/main" id="{B5673489-0B5E-465D-8C00-8BE3AF2DE742}"/>
              </a:ext>
            </a:extLst>
          </p:cNvPr>
          <p:cNvPicPr>
            <a:picLocks noGrp="1" noChangeAspect="1"/>
          </p:cNvPicPr>
          <p:nvPr>
            <p:ph idx="1"/>
          </p:nvPr>
        </p:nvPicPr>
        <p:blipFill>
          <a:blip r:embed="rId3"/>
          <a:stretch>
            <a:fillRect/>
          </a:stretch>
        </p:blipFill>
        <p:spPr>
          <a:xfrm>
            <a:off x="1741393" y="1825625"/>
            <a:ext cx="8709214" cy="4351338"/>
          </a:xfrm>
          <a:prstGeom prst="rect">
            <a:avLst/>
          </a:prstGeom>
        </p:spPr>
      </p:pic>
    </p:spTree>
    <p:extLst>
      <p:ext uri="{BB962C8B-B14F-4D97-AF65-F5344CB8AC3E}">
        <p14:creationId xmlns:p14="http://schemas.microsoft.com/office/powerpoint/2010/main" val="1280439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75CDD5-D4B0-4955-84FD-C868C68C8AC7}"/>
              </a:ext>
            </a:extLst>
          </p:cNvPr>
          <p:cNvSpPr>
            <a:spLocks noGrp="1"/>
          </p:cNvSpPr>
          <p:nvPr>
            <p:ph type="title"/>
          </p:nvPr>
        </p:nvSpPr>
        <p:spPr/>
        <p:txBody>
          <a:bodyPr>
            <a:normAutofit/>
          </a:bodyPr>
          <a:lstStyle/>
          <a:p>
            <a:r>
              <a:rPr lang="en-US" dirty="0"/>
              <a:t>Ag Contact does not Significantly Influence Photoresponse of Mo</a:t>
            </a:r>
            <a:r>
              <a:rPr lang="en-US" baseline="-25000" dirty="0"/>
              <a:t>2</a:t>
            </a:r>
            <a:r>
              <a:rPr lang="en-US" dirty="0"/>
              <a:t>TiC</a:t>
            </a:r>
            <a:r>
              <a:rPr lang="en-US" baseline="-25000" dirty="0"/>
              <a:t>2</a:t>
            </a:r>
            <a:r>
              <a:rPr lang="en-US" dirty="0"/>
              <a:t>T</a:t>
            </a:r>
            <a:r>
              <a:rPr lang="en-US" i="1" baseline="-25000" dirty="0"/>
              <a:t>x</a:t>
            </a:r>
            <a:r>
              <a:rPr lang="en-US" baseline="-25000" dirty="0"/>
              <a:t> </a:t>
            </a:r>
            <a:r>
              <a:rPr lang="en-US" dirty="0"/>
              <a:t>on FTO</a:t>
            </a:r>
          </a:p>
        </p:txBody>
      </p:sp>
      <p:pic>
        <p:nvPicPr>
          <p:cNvPr id="7" name="Picture 6">
            <a:extLst>
              <a:ext uri="{FF2B5EF4-FFF2-40B4-BE49-F238E27FC236}">
                <a16:creationId xmlns:a16="http://schemas.microsoft.com/office/drawing/2014/main" id="{51C41A55-2109-4D80-9391-553D4B13E78F}"/>
              </a:ext>
            </a:extLst>
          </p:cNvPr>
          <p:cNvPicPr>
            <a:picLocks noChangeAspect="1"/>
          </p:cNvPicPr>
          <p:nvPr/>
        </p:nvPicPr>
        <p:blipFill rotWithShape="1">
          <a:blip r:embed="rId3"/>
          <a:srcRect r="6340"/>
          <a:stretch/>
        </p:blipFill>
        <p:spPr>
          <a:xfrm>
            <a:off x="8064360" y="2071246"/>
            <a:ext cx="4110837" cy="3291840"/>
          </a:xfrm>
          <a:prstGeom prst="rect">
            <a:avLst/>
          </a:prstGeom>
        </p:spPr>
      </p:pic>
      <p:pic>
        <p:nvPicPr>
          <p:cNvPr id="13" name="Picture 12">
            <a:extLst>
              <a:ext uri="{FF2B5EF4-FFF2-40B4-BE49-F238E27FC236}">
                <a16:creationId xmlns:a16="http://schemas.microsoft.com/office/drawing/2014/main" id="{153ADF52-8BEE-409F-8B64-6FEB5543A63B}"/>
              </a:ext>
            </a:extLst>
          </p:cNvPr>
          <p:cNvPicPr>
            <a:picLocks noChangeAspect="1"/>
          </p:cNvPicPr>
          <p:nvPr/>
        </p:nvPicPr>
        <p:blipFill rotWithShape="1">
          <a:blip r:embed="rId4"/>
          <a:srcRect r="6460"/>
          <a:stretch/>
        </p:blipFill>
        <p:spPr>
          <a:xfrm>
            <a:off x="4038973" y="2071246"/>
            <a:ext cx="4105599" cy="3291840"/>
          </a:xfrm>
          <a:prstGeom prst="rect">
            <a:avLst/>
          </a:prstGeom>
        </p:spPr>
      </p:pic>
      <p:pic>
        <p:nvPicPr>
          <p:cNvPr id="11" name="Picture 10">
            <a:extLst>
              <a:ext uri="{FF2B5EF4-FFF2-40B4-BE49-F238E27FC236}">
                <a16:creationId xmlns:a16="http://schemas.microsoft.com/office/drawing/2014/main" id="{F6D45750-89F4-43C5-B3F8-AB942A562B20}"/>
              </a:ext>
            </a:extLst>
          </p:cNvPr>
          <p:cNvPicPr>
            <a:picLocks noChangeAspect="1"/>
          </p:cNvPicPr>
          <p:nvPr/>
        </p:nvPicPr>
        <p:blipFill rotWithShape="1">
          <a:blip r:embed="rId5"/>
          <a:srcRect r="6533"/>
          <a:stretch/>
        </p:blipFill>
        <p:spPr>
          <a:xfrm>
            <a:off x="11382" y="2036920"/>
            <a:ext cx="4102383" cy="3291840"/>
          </a:xfrm>
          <a:prstGeom prst="rect">
            <a:avLst/>
          </a:prstGeom>
        </p:spPr>
      </p:pic>
      <p:pic>
        <p:nvPicPr>
          <p:cNvPr id="10" name="Picture 9">
            <a:extLst>
              <a:ext uri="{FF2B5EF4-FFF2-40B4-BE49-F238E27FC236}">
                <a16:creationId xmlns:a16="http://schemas.microsoft.com/office/drawing/2014/main" id="{84FAFB95-D5C0-41D3-8036-DC93CE70E745}"/>
              </a:ext>
            </a:extLst>
          </p:cNvPr>
          <p:cNvPicPr>
            <a:picLocks noChangeAspect="1"/>
          </p:cNvPicPr>
          <p:nvPr/>
        </p:nvPicPr>
        <p:blipFill rotWithShape="1">
          <a:blip r:embed="rId5"/>
          <a:srcRect r="6533"/>
          <a:stretch/>
        </p:blipFill>
        <p:spPr>
          <a:xfrm>
            <a:off x="16803" y="2071246"/>
            <a:ext cx="4102383" cy="3291840"/>
          </a:xfrm>
          <a:prstGeom prst="rect">
            <a:avLst/>
          </a:prstGeom>
        </p:spPr>
      </p:pic>
      <p:sp>
        <p:nvSpPr>
          <p:cNvPr id="18" name="TextBox 17">
            <a:extLst>
              <a:ext uri="{FF2B5EF4-FFF2-40B4-BE49-F238E27FC236}">
                <a16:creationId xmlns:a16="http://schemas.microsoft.com/office/drawing/2014/main" id="{0CFB9213-38B8-47CA-B5E8-0B4FF8A8480F}"/>
              </a:ext>
            </a:extLst>
          </p:cNvPr>
          <p:cNvSpPr txBox="1"/>
          <p:nvPr/>
        </p:nvSpPr>
        <p:spPr>
          <a:xfrm>
            <a:off x="896740" y="1785647"/>
            <a:ext cx="2342508" cy="400110"/>
          </a:xfrm>
          <a:prstGeom prst="rect">
            <a:avLst/>
          </a:prstGeom>
          <a:noFill/>
        </p:spPr>
        <p:txBody>
          <a:bodyPr wrap="square" rtlCol="0">
            <a:spAutoFit/>
          </a:bodyPr>
          <a:lstStyle/>
          <a:p>
            <a:pPr algn="ctr"/>
            <a:r>
              <a:rPr lang="en-US" sz="2000" b="1" u="sng" dirty="0">
                <a:solidFill>
                  <a:srgbClr val="002060"/>
                </a:solidFill>
              </a:rPr>
              <a:t>R</a:t>
            </a:r>
            <a:r>
              <a:rPr lang="en-US" sz="2000" b="1" u="sng" baseline="-25000" dirty="0">
                <a:solidFill>
                  <a:srgbClr val="002060"/>
                </a:solidFill>
              </a:rPr>
              <a:t>0</a:t>
            </a:r>
            <a:r>
              <a:rPr lang="en-US" sz="2000" b="1" u="sng" dirty="0">
                <a:solidFill>
                  <a:srgbClr val="002060"/>
                </a:solidFill>
              </a:rPr>
              <a:t> ~ 120 </a:t>
            </a:r>
            <a:r>
              <a:rPr lang="el-GR" sz="2000" b="1" u="sng" dirty="0">
                <a:solidFill>
                  <a:srgbClr val="002060"/>
                </a:solidFill>
                <a:latin typeface="Calibri" panose="020F0502020204030204" pitchFamily="34" charset="0"/>
                <a:cs typeface="Calibri" panose="020F0502020204030204" pitchFamily="34" charset="0"/>
              </a:rPr>
              <a:t>Ω</a:t>
            </a:r>
            <a:r>
              <a:rPr lang="en-US" sz="2000" b="1" u="sng" dirty="0">
                <a:solidFill>
                  <a:srgbClr val="002060"/>
                </a:solidFill>
              </a:rPr>
              <a:t> </a:t>
            </a:r>
          </a:p>
        </p:txBody>
      </p:sp>
      <p:sp>
        <p:nvSpPr>
          <p:cNvPr id="19" name="TextBox 18">
            <a:extLst>
              <a:ext uri="{FF2B5EF4-FFF2-40B4-BE49-F238E27FC236}">
                <a16:creationId xmlns:a16="http://schemas.microsoft.com/office/drawing/2014/main" id="{D324A010-F718-488E-9A8F-DCEE0ED34C48}"/>
              </a:ext>
            </a:extLst>
          </p:cNvPr>
          <p:cNvSpPr txBox="1"/>
          <p:nvPr/>
        </p:nvSpPr>
        <p:spPr>
          <a:xfrm>
            <a:off x="8948524" y="1837504"/>
            <a:ext cx="2342508" cy="400110"/>
          </a:xfrm>
          <a:prstGeom prst="rect">
            <a:avLst/>
          </a:prstGeom>
          <a:noFill/>
        </p:spPr>
        <p:txBody>
          <a:bodyPr wrap="square" rtlCol="0">
            <a:spAutoFit/>
          </a:bodyPr>
          <a:lstStyle/>
          <a:p>
            <a:pPr algn="ctr"/>
            <a:r>
              <a:rPr lang="en-US" sz="2000" b="1" u="sng" dirty="0">
                <a:solidFill>
                  <a:srgbClr val="002060"/>
                </a:solidFill>
              </a:rPr>
              <a:t>R</a:t>
            </a:r>
            <a:r>
              <a:rPr lang="en-US" sz="2000" b="1" u="sng" baseline="-25000" dirty="0">
                <a:solidFill>
                  <a:srgbClr val="002060"/>
                </a:solidFill>
              </a:rPr>
              <a:t>0</a:t>
            </a:r>
            <a:r>
              <a:rPr lang="en-US" sz="2000" b="1" u="sng" dirty="0">
                <a:solidFill>
                  <a:srgbClr val="002060"/>
                </a:solidFill>
              </a:rPr>
              <a:t> ~ 26,000 </a:t>
            </a:r>
            <a:r>
              <a:rPr lang="el-GR" sz="2000" b="1" u="sng" dirty="0">
                <a:solidFill>
                  <a:srgbClr val="002060"/>
                </a:solidFill>
                <a:latin typeface="Calibri" panose="020F0502020204030204" pitchFamily="34" charset="0"/>
                <a:cs typeface="Calibri" panose="020F0502020204030204" pitchFamily="34" charset="0"/>
              </a:rPr>
              <a:t>Ω</a:t>
            </a:r>
            <a:r>
              <a:rPr lang="en-US" sz="2000" b="1" u="sng" dirty="0">
                <a:solidFill>
                  <a:srgbClr val="002060"/>
                </a:solidFill>
              </a:rPr>
              <a:t> </a:t>
            </a:r>
          </a:p>
        </p:txBody>
      </p:sp>
      <p:sp>
        <p:nvSpPr>
          <p:cNvPr id="20" name="TextBox 19">
            <a:extLst>
              <a:ext uri="{FF2B5EF4-FFF2-40B4-BE49-F238E27FC236}">
                <a16:creationId xmlns:a16="http://schemas.microsoft.com/office/drawing/2014/main" id="{490E331C-5452-454B-B498-4AB880574073}"/>
              </a:ext>
            </a:extLst>
          </p:cNvPr>
          <p:cNvSpPr txBox="1"/>
          <p:nvPr/>
        </p:nvSpPr>
        <p:spPr>
          <a:xfrm>
            <a:off x="4920518" y="1816425"/>
            <a:ext cx="2342508" cy="400110"/>
          </a:xfrm>
          <a:prstGeom prst="rect">
            <a:avLst/>
          </a:prstGeom>
          <a:noFill/>
        </p:spPr>
        <p:txBody>
          <a:bodyPr wrap="square" rtlCol="0">
            <a:spAutoFit/>
          </a:bodyPr>
          <a:lstStyle/>
          <a:p>
            <a:pPr algn="ctr"/>
            <a:r>
              <a:rPr lang="en-US" sz="2000" b="1" u="sng" dirty="0">
                <a:solidFill>
                  <a:srgbClr val="002060"/>
                </a:solidFill>
              </a:rPr>
              <a:t>R</a:t>
            </a:r>
            <a:r>
              <a:rPr lang="en-US" sz="2000" b="1" u="sng" baseline="-25000" dirty="0">
                <a:solidFill>
                  <a:srgbClr val="002060"/>
                </a:solidFill>
              </a:rPr>
              <a:t>0</a:t>
            </a:r>
            <a:r>
              <a:rPr lang="en-US" sz="2000" b="1" u="sng" dirty="0">
                <a:solidFill>
                  <a:srgbClr val="002060"/>
                </a:solidFill>
              </a:rPr>
              <a:t> ~ 450 </a:t>
            </a:r>
            <a:r>
              <a:rPr lang="el-GR" sz="2000" b="1" u="sng" dirty="0">
                <a:solidFill>
                  <a:srgbClr val="002060"/>
                </a:solidFill>
                <a:latin typeface="Calibri" panose="020F0502020204030204" pitchFamily="34" charset="0"/>
                <a:cs typeface="Calibri" panose="020F0502020204030204" pitchFamily="34" charset="0"/>
              </a:rPr>
              <a:t>Ω</a:t>
            </a:r>
            <a:r>
              <a:rPr lang="en-US" sz="2000" b="1" u="sng" dirty="0">
                <a:solidFill>
                  <a:srgbClr val="002060"/>
                </a:solidFill>
              </a:rPr>
              <a:t> </a:t>
            </a:r>
          </a:p>
        </p:txBody>
      </p:sp>
    </p:spTree>
    <p:extLst>
      <p:ext uri="{BB962C8B-B14F-4D97-AF65-F5344CB8AC3E}">
        <p14:creationId xmlns:p14="http://schemas.microsoft.com/office/powerpoint/2010/main" val="1759066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75CDD5-D4B0-4955-84FD-C868C68C8AC7}"/>
              </a:ext>
            </a:extLst>
          </p:cNvPr>
          <p:cNvSpPr>
            <a:spLocks noGrp="1"/>
          </p:cNvSpPr>
          <p:nvPr>
            <p:ph type="title"/>
          </p:nvPr>
        </p:nvSpPr>
        <p:spPr/>
        <p:txBody>
          <a:bodyPr/>
          <a:lstStyle/>
          <a:p>
            <a:r>
              <a:rPr lang="en-US" dirty="0"/>
              <a:t>Thin Mo</a:t>
            </a:r>
            <a:r>
              <a:rPr lang="en-US" baseline="-25000" dirty="0"/>
              <a:t>2</a:t>
            </a:r>
            <a:r>
              <a:rPr lang="en-US" dirty="0"/>
              <a:t>TiC</a:t>
            </a:r>
            <a:r>
              <a:rPr lang="en-US" baseline="-25000" dirty="0"/>
              <a:t>2</a:t>
            </a:r>
            <a:r>
              <a:rPr lang="en-US" dirty="0"/>
              <a:t>T</a:t>
            </a:r>
            <a:r>
              <a:rPr lang="en-US" i="1" baseline="-25000" dirty="0"/>
              <a:t>x</a:t>
            </a:r>
            <a:r>
              <a:rPr lang="en-US" baseline="-25000" dirty="0"/>
              <a:t> </a:t>
            </a:r>
            <a:r>
              <a:rPr lang="en-US" dirty="0"/>
              <a:t>Films on FTO Exhibit Consistent Positive Photoconductivity</a:t>
            </a:r>
          </a:p>
        </p:txBody>
      </p:sp>
      <p:pic>
        <p:nvPicPr>
          <p:cNvPr id="2" name="Picture 1">
            <a:extLst>
              <a:ext uri="{FF2B5EF4-FFF2-40B4-BE49-F238E27FC236}">
                <a16:creationId xmlns:a16="http://schemas.microsoft.com/office/drawing/2014/main" id="{7C3A55FF-5B09-40E7-B118-345F7B22D325}"/>
              </a:ext>
            </a:extLst>
          </p:cNvPr>
          <p:cNvPicPr>
            <a:picLocks noChangeAspect="1"/>
          </p:cNvPicPr>
          <p:nvPr/>
        </p:nvPicPr>
        <p:blipFill rotWithShape="1">
          <a:blip r:embed="rId3"/>
          <a:srcRect r="6646"/>
          <a:stretch/>
        </p:blipFill>
        <p:spPr>
          <a:xfrm>
            <a:off x="13864" y="2192664"/>
            <a:ext cx="4097420" cy="3291840"/>
          </a:xfrm>
          <a:prstGeom prst="rect">
            <a:avLst/>
          </a:prstGeom>
        </p:spPr>
      </p:pic>
      <p:pic>
        <p:nvPicPr>
          <p:cNvPr id="6" name="Picture 5">
            <a:extLst>
              <a:ext uri="{FF2B5EF4-FFF2-40B4-BE49-F238E27FC236}">
                <a16:creationId xmlns:a16="http://schemas.microsoft.com/office/drawing/2014/main" id="{30999897-4B7B-4C5C-9DB8-456E02FDCFAC}"/>
              </a:ext>
            </a:extLst>
          </p:cNvPr>
          <p:cNvPicPr>
            <a:picLocks noChangeAspect="1"/>
          </p:cNvPicPr>
          <p:nvPr/>
        </p:nvPicPr>
        <p:blipFill rotWithShape="1">
          <a:blip r:embed="rId4"/>
          <a:srcRect r="6646"/>
          <a:stretch/>
        </p:blipFill>
        <p:spPr>
          <a:xfrm>
            <a:off x="8094580" y="2192664"/>
            <a:ext cx="4097420" cy="3291840"/>
          </a:xfrm>
          <a:prstGeom prst="rect">
            <a:avLst/>
          </a:prstGeom>
        </p:spPr>
      </p:pic>
      <p:pic>
        <p:nvPicPr>
          <p:cNvPr id="3" name="Picture 2">
            <a:extLst>
              <a:ext uri="{FF2B5EF4-FFF2-40B4-BE49-F238E27FC236}">
                <a16:creationId xmlns:a16="http://schemas.microsoft.com/office/drawing/2014/main" id="{C238A4CA-C55C-4F62-9AB3-5432E2402B58}"/>
              </a:ext>
            </a:extLst>
          </p:cNvPr>
          <p:cNvPicPr>
            <a:picLocks noChangeAspect="1"/>
          </p:cNvPicPr>
          <p:nvPr/>
        </p:nvPicPr>
        <p:blipFill rotWithShape="1">
          <a:blip r:embed="rId5"/>
          <a:srcRect r="6646"/>
          <a:stretch/>
        </p:blipFill>
        <p:spPr>
          <a:xfrm>
            <a:off x="4054222" y="2192664"/>
            <a:ext cx="4097420" cy="3291840"/>
          </a:xfrm>
          <a:prstGeom prst="rect">
            <a:avLst/>
          </a:prstGeom>
        </p:spPr>
      </p:pic>
      <p:sp>
        <p:nvSpPr>
          <p:cNvPr id="10" name="TextBox 9">
            <a:extLst>
              <a:ext uri="{FF2B5EF4-FFF2-40B4-BE49-F238E27FC236}">
                <a16:creationId xmlns:a16="http://schemas.microsoft.com/office/drawing/2014/main" id="{52860077-ECAA-4712-947B-7CBD2CD68497}"/>
              </a:ext>
            </a:extLst>
          </p:cNvPr>
          <p:cNvSpPr txBox="1"/>
          <p:nvPr/>
        </p:nvSpPr>
        <p:spPr>
          <a:xfrm>
            <a:off x="891320" y="1785647"/>
            <a:ext cx="2342508" cy="400110"/>
          </a:xfrm>
          <a:prstGeom prst="rect">
            <a:avLst/>
          </a:prstGeom>
          <a:noFill/>
        </p:spPr>
        <p:txBody>
          <a:bodyPr wrap="square" rtlCol="0">
            <a:spAutoFit/>
          </a:bodyPr>
          <a:lstStyle/>
          <a:p>
            <a:pPr algn="ctr"/>
            <a:r>
              <a:rPr lang="en-US" sz="2000" b="1" u="sng" dirty="0">
                <a:solidFill>
                  <a:srgbClr val="002060"/>
                </a:solidFill>
              </a:rPr>
              <a:t>R</a:t>
            </a:r>
            <a:r>
              <a:rPr lang="en-US" sz="2000" b="1" u="sng" baseline="-25000" dirty="0">
                <a:solidFill>
                  <a:srgbClr val="002060"/>
                </a:solidFill>
              </a:rPr>
              <a:t>0</a:t>
            </a:r>
            <a:r>
              <a:rPr lang="en-US" sz="2000" b="1" u="sng" dirty="0">
                <a:solidFill>
                  <a:srgbClr val="002060"/>
                </a:solidFill>
              </a:rPr>
              <a:t> ~ 320,000 </a:t>
            </a:r>
            <a:r>
              <a:rPr lang="el-GR" sz="2000" b="1" u="sng" dirty="0">
                <a:solidFill>
                  <a:srgbClr val="002060"/>
                </a:solidFill>
                <a:latin typeface="Calibri" panose="020F0502020204030204" pitchFamily="34" charset="0"/>
                <a:cs typeface="Calibri" panose="020F0502020204030204" pitchFamily="34" charset="0"/>
              </a:rPr>
              <a:t>Ω</a:t>
            </a:r>
            <a:r>
              <a:rPr lang="en-US" sz="2000" b="1" u="sng" dirty="0">
                <a:solidFill>
                  <a:srgbClr val="002060"/>
                </a:solidFill>
              </a:rPr>
              <a:t> </a:t>
            </a:r>
          </a:p>
        </p:txBody>
      </p:sp>
      <p:sp>
        <p:nvSpPr>
          <p:cNvPr id="11" name="TextBox 10">
            <a:extLst>
              <a:ext uri="{FF2B5EF4-FFF2-40B4-BE49-F238E27FC236}">
                <a16:creationId xmlns:a16="http://schemas.microsoft.com/office/drawing/2014/main" id="{A1E35B3E-C4AD-4855-B3AE-E8C96F5E3DFE}"/>
              </a:ext>
            </a:extLst>
          </p:cNvPr>
          <p:cNvSpPr txBox="1"/>
          <p:nvPr/>
        </p:nvSpPr>
        <p:spPr>
          <a:xfrm>
            <a:off x="8972036" y="1837504"/>
            <a:ext cx="2342508" cy="400110"/>
          </a:xfrm>
          <a:prstGeom prst="rect">
            <a:avLst/>
          </a:prstGeom>
          <a:noFill/>
        </p:spPr>
        <p:txBody>
          <a:bodyPr wrap="square" rtlCol="0">
            <a:spAutoFit/>
          </a:bodyPr>
          <a:lstStyle/>
          <a:p>
            <a:pPr algn="ctr"/>
            <a:r>
              <a:rPr lang="en-US" sz="2000" b="1" u="sng" dirty="0">
                <a:solidFill>
                  <a:srgbClr val="002060"/>
                </a:solidFill>
              </a:rPr>
              <a:t>R</a:t>
            </a:r>
            <a:r>
              <a:rPr lang="en-US" sz="2000" b="1" u="sng" baseline="-25000" dirty="0">
                <a:solidFill>
                  <a:srgbClr val="002060"/>
                </a:solidFill>
              </a:rPr>
              <a:t>0</a:t>
            </a:r>
            <a:r>
              <a:rPr lang="en-US" sz="2000" b="1" u="sng" dirty="0">
                <a:solidFill>
                  <a:srgbClr val="002060"/>
                </a:solidFill>
              </a:rPr>
              <a:t> ~ 1,450,000 </a:t>
            </a:r>
            <a:r>
              <a:rPr lang="el-GR" sz="2000" b="1" u="sng" dirty="0">
                <a:solidFill>
                  <a:srgbClr val="002060"/>
                </a:solidFill>
                <a:latin typeface="Calibri" panose="020F0502020204030204" pitchFamily="34" charset="0"/>
                <a:cs typeface="Calibri" panose="020F0502020204030204" pitchFamily="34" charset="0"/>
              </a:rPr>
              <a:t>Ω</a:t>
            </a:r>
            <a:r>
              <a:rPr lang="en-US" sz="2000" b="1" u="sng" dirty="0">
                <a:solidFill>
                  <a:srgbClr val="002060"/>
                </a:solidFill>
              </a:rPr>
              <a:t> </a:t>
            </a:r>
          </a:p>
        </p:txBody>
      </p:sp>
      <p:sp>
        <p:nvSpPr>
          <p:cNvPr id="13" name="TextBox 12">
            <a:extLst>
              <a:ext uri="{FF2B5EF4-FFF2-40B4-BE49-F238E27FC236}">
                <a16:creationId xmlns:a16="http://schemas.microsoft.com/office/drawing/2014/main" id="{689B8EF6-9E49-4A9E-980D-4E1CD77CE537}"/>
              </a:ext>
            </a:extLst>
          </p:cNvPr>
          <p:cNvSpPr txBox="1"/>
          <p:nvPr/>
        </p:nvSpPr>
        <p:spPr>
          <a:xfrm>
            <a:off x="4931678" y="1816425"/>
            <a:ext cx="2342508" cy="400110"/>
          </a:xfrm>
          <a:prstGeom prst="rect">
            <a:avLst/>
          </a:prstGeom>
          <a:noFill/>
        </p:spPr>
        <p:txBody>
          <a:bodyPr wrap="square" rtlCol="0">
            <a:spAutoFit/>
          </a:bodyPr>
          <a:lstStyle/>
          <a:p>
            <a:pPr algn="ctr"/>
            <a:r>
              <a:rPr lang="en-US" sz="2000" b="1" u="sng" dirty="0">
                <a:solidFill>
                  <a:srgbClr val="002060"/>
                </a:solidFill>
              </a:rPr>
              <a:t>R</a:t>
            </a:r>
            <a:r>
              <a:rPr lang="en-US" sz="2000" b="1" u="sng" baseline="-25000" dirty="0">
                <a:solidFill>
                  <a:srgbClr val="002060"/>
                </a:solidFill>
              </a:rPr>
              <a:t>0</a:t>
            </a:r>
            <a:r>
              <a:rPr lang="en-US" sz="2000" b="1" u="sng" dirty="0">
                <a:solidFill>
                  <a:srgbClr val="002060"/>
                </a:solidFill>
              </a:rPr>
              <a:t> ~ 1,420,000 </a:t>
            </a:r>
            <a:r>
              <a:rPr lang="el-GR" sz="2000" b="1" u="sng" dirty="0">
                <a:solidFill>
                  <a:srgbClr val="002060"/>
                </a:solidFill>
                <a:latin typeface="Calibri" panose="020F0502020204030204" pitchFamily="34" charset="0"/>
                <a:cs typeface="Calibri" panose="020F0502020204030204" pitchFamily="34" charset="0"/>
              </a:rPr>
              <a:t>Ω</a:t>
            </a:r>
            <a:r>
              <a:rPr lang="en-US" sz="2000" b="1" u="sng" dirty="0">
                <a:solidFill>
                  <a:srgbClr val="002060"/>
                </a:solidFill>
              </a:rPr>
              <a:t> </a:t>
            </a:r>
          </a:p>
        </p:txBody>
      </p:sp>
    </p:spTree>
    <p:extLst>
      <p:ext uri="{BB962C8B-B14F-4D97-AF65-F5344CB8AC3E}">
        <p14:creationId xmlns:p14="http://schemas.microsoft.com/office/powerpoint/2010/main" val="1902262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E020A-2A8A-481E-9A53-E83277DAF0A1}"/>
              </a:ext>
            </a:extLst>
          </p:cNvPr>
          <p:cNvSpPr>
            <a:spLocks noGrp="1"/>
          </p:cNvSpPr>
          <p:nvPr>
            <p:ph type="title"/>
          </p:nvPr>
        </p:nvSpPr>
        <p:spPr/>
        <p:txBody>
          <a:bodyPr/>
          <a:lstStyle/>
          <a:p>
            <a:r>
              <a:rPr lang="en-US" dirty="0"/>
              <a:t>Contact Method Determines Measured Photoconductivity of Mo</a:t>
            </a:r>
            <a:r>
              <a:rPr lang="en-US" baseline="-25000" dirty="0"/>
              <a:t>2</a:t>
            </a:r>
            <a:r>
              <a:rPr lang="en-US" dirty="0"/>
              <a:t>TiC</a:t>
            </a:r>
            <a:r>
              <a:rPr lang="en-US" baseline="-25000" dirty="0"/>
              <a:t>2</a:t>
            </a:r>
            <a:r>
              <a:rPr lang="en-US" dirty="0"/>
              <a:t>T</a:t>
            </a:r>
            <a:r>
              <a:rPr lang="en-US" i="1" baseline="-25000" dirty="0"/>
              <a:t>x</a:t>
            </a:r>
            <a:endParaRPr lang="en-US" dirty="0"/>
          </a:p>
        </p:txBody>
      </p:sp>
      <p:pic>
        <p:nvPicPr>
          <p:cNvPr id="3" name="Picture 2">
            <a:extLst>
              <a:ext uri="{FF2B5EF4-FFF2-40B4-BE49-F238E27FC236}">
                <a16:creationId xmlns:a16="http://schemas.microsoft.com/office/drawing/2014/main" id="{C930D7A6-28D8-4D1F-A181-086C998BE031}"/>
              </a:ext>
            </a:extLst>
          </p:cNvPr>
          <p:cNvPicPr>
            <a:picLocks noChangeAspect="1"/>
          </p:cNvPicPr>
          <p:nvPr/>
        </p:nvPicPr>
        <p:blipFill rotWithShape="1">
          <a:blip r:embed="rId3"/>
          <a:srcRect l="11410" t="7691" r="13049"/>
          <a:stretch/>
        </p:blipFill>
        <p:spPr>
          <a:xfrm>
            <a:off x="1066800" y="1690688"/>
            <a:ext cx="10058400" cy="4586095"/>
          </a:xfrm>
          <a:prstGeom prst="rect">
            <a:avLst/>
          </a:prstGeom>
        </p:spPr>
      </p:pic>
    </p:spTree>
    <p:extLst>
      <p:ext uri="{BB962C8B-B14F-4D97-AF65-F5344CB8AC3E}">
        <p14:creationId xmlns:p14="http://schemas.microsoft.com/office/powerpoint/2010/main" val="2688716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Title 57">
            <a:extLst>
              <a:ext uri="{FF2B5EF4-FFF2-40B4-BE49-F238E27FC236}">
                <a16:creationId xmlns:a16="http://schemas.microsoft.com/office/drawing/2014/main" id="{293B75D2-00EC-4521-88DE-C8037A85EB21}"/>
              </a:ext>
            </a:extLst>
          </p:cNvPr>
          <p:cNvSpPr>
            <a:spLocks noGrp="1"/>
          </p:cNvSpPr>
          <p:nvPr>
            <p:ph type="title"/>
          </p:nvPr>
        </p:nvSpPr>
        <p:spPr/>
        <p:txBody>
          <a:bodyPr>
            <a:normAutofit/>
          </a:bodyPr>
          <a:lstStyle/>
          <a:p>
            <a:r>
              <a:rPr lang="en-US" dirty="0"/>
              <a:t>Mo</a:t>
            </a:r>
            <a:r>
              <a:rPr lang="en-US" baseline="-25000" dirty="0"/>
              <a:t>2</a:t>
            </a:r>
            <a:r>
              <a:rPr lang="en-US" dirty="0"/>
              <a:t>TiC</a:t>
            </a:r>
            <a:r>
              <a:rPr lang="en-US" baseline="-25000" dirty="0"/>
              <a:t>2</a:t>
            </a:r>
            <a:r>
              <a:rPr lang="en-US" dirty="0"/>
              <a:t>T</a:t>
            </a:r>
            <a:r>
              <a:rPr lang="en-US" i="1" baseline="-25000" dirty="0"/>
              <a:t>x </a:t>
            </a:r>
            <a:r>
              <a:rPr lang="en-US" dirty="0"/>
              <a:t>Experiences Larger Change in Resistance than Ti</a:t>
            </a:r>
            <a:r>
              <a:rPr lang="en-US" baseline="-25000" dirty="0"/>
              <a:t>3</a:t>
            </a:r>
            <a:r>
              <a:rPr lang="en-US" dirty="0"/>
              <a:t>C</a:t>
            </a:r>
            <a:r>
              <a:rPr lang="en-US" baseline="-25000" dirty="0"/>
              <a:t>2</a:t>
            </a:r>
            <a:r>
              <a:rPr lang="en-US" dirty="0"/>
              <a:t>T</a:t>
            </a:r>
            <a:r>
              <a:rPr lang="en-US" i="1" baseline="-25000" dirty="0"/>
              <a:t>x</a:t>
            </a:r>
            <a:endParaRPr lang="en-US" dirty="0"/>
          </a:p>
        </p:txBody>
      </p:sp>
      <p:pic>
        <p:nvPicPr>
          <p:cNvPr id="57" name="Picture 56">
            <a:extLst>
              <a:ext uri="{FF2B5EF4-FFF2-40B4-BE49-F238E27FC236}">
                <a16:creationId xmlns:a16="http://schemas.microsoft.com/office/drawing/2014/main" id="{10727B86-C318-40FF-B601-99842024C523}"/>
              </a:ext>
            </a:extLst>
          </p:cNvPr>
          <p:cNvPicPr>
            <a:picLocks noChangeAspect="1"/>
          </p:cNvPicPr>
          <p:nvPr/>
        </p:nvPicPr>
        <p:blipFill rotWithShape="1">
          <a:blip r:embed="rId3"/>
          <a:srcRect l="11289" t="8364" r="13413"/>
          <a:stretch/>
        </p:blipFill>
        <p:spPr>
          <a:xfrm>
            <a:off x="1066800" y="1690688"/>
            <a:ext cx="10058400" cy="4572521"/>
          </a:xfrm>
          <a:prstGeom prst="rect">
            <a:avLst/>
          </a:prstGeom>
        </p:spPr>
      </p:pic>
      <p:cxnSp>
        <p:nvCxnSpPr>
          <p:cNvPr id="60" name="Straight Connector 59">
            <a:extLst>
              <a:ext uri="{FF2B5EF4-FFF2-40B4-BE49-F238E27FC236}">
                <a16:creationId xmlns:a16="http://schemas.microsoft.com/office/drawing/2014/main" id="{CD89CF35-69D7-4C0B-9CF7-7BB581D9EE8E}"/>
              </a:ext>
            </a:extLst>
          </p:cNvPr>
          <p:cNvCxnSpPr/>
          <p:nvPr/>
        </p:nvCxnSpPr>
        <p:spPr>
          <a:xfrm>
            <a:off x="8761228" y="2705986"/>
            <a:ext cx="0" cy="1275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590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5A6706-B4C5-4E46-841C-93AB92A0DFEA}"/>
              </a:ext>
            </a:extLst>
          </p:cNvPr>
          <p:cNvSpPr>
            <a:spLocks noGrp="1"/>
          </p:cNvSpPr>
          <p:nvPr>
            <p:ph type="title"/>
          </p:nvPr>
        </p:nvSpPr>
        <p:spPr>
          <a:xfrm>
            <a:off x="838199" y="365126"/>
            <a:ext cx="11451772" cy="1080802"/>
          </a:xfrm>
        </p:spPr>
        <p:txBody>
          <a:bodyPr>
            <a:normAutofit fontScale="90000"/>
          </a:bodyPr>
          <a:lstStyle/>
          <a:p>
            <a:r>
              <a:rPr lang="en-US" dirty="0"/>
              <a:t>Mo</a:t>
            </a:r>
            <a:r>
              <a:rPr lang="en-US" baseline="-25000" dirty="0"/>
              <a:t>2</a:t>
            </a:r>
            <a:r>
              <a:rPr lang="en-US" dirty="0"/>
              <a:t>TiC</a:t>
            </a:r>
            <a:r>
              <a:rPr lang="en-US" baseline="-25000" dirty="0"/>
              <a:t>2</a:t>
            </a:r>
            <a:r>
              <a:rPr lang="en-US" dirty="0"/>
              <a:t>T</a:t>
            </a:r>
            <a:r>
              <a:rPr lang="en-US" i="1" baseline="-25000" dirty="0"/>
              <a:t>x</a:t>
            </a:r>
            <a:r>
              <a:rPr lang="en-US" dirty="0"/>
              <a:t> Shows Increase in Resistance Change with Decreasing Thickness</a:t>
            </a:r>
          </a:p>
        </p:txBody>
      </p:sp>
      <p:sp>
        <p:nvSpPr>
          <p:cNvPr id="5" name="Slide Number Placeholder 4">
            <a:extLst>
              <a:ext uri="{FF2B5EF4-FFF2-40B4-BE49-F238E27FC236}">
                <a16:creationId xmlns:a16="http://schemas.microsoft.com/office/drawing/2014/main" id="{42A26D9D-81CB-4AFF-A290-D7762A3E07DA}"/>
              </a:ext>
            </a:extLst>
          </p:cNvPr>
          <p:cNvSpPr>
            <a:spLocks noGrp="1"/>
          </p:cNvSpPr>
          <p:nvPr>
            <p:ph type="sldNum" sz="quarter" idx="4294967295"/>
          </p:nvPr>
        </p:nvSpPr>
        <p:spPr>
          <a:xfrm>
            <a:off x="0" y="6508750"/>
            <a:ext cx="2743200" cy="365125"/>
          </a:xfrm>
        </p:spPr>
        <p:txBody>
          <a:bodyPr/>
          <a:lstStyle/>
          <a:p>
            <a:fld id="{89DD4454-6EC2-4918-ABCB-88DD3CCA5411}" type="slidenum">
              <a:rPr lang="en-US" smtClean="0"/>
              <a:pPr/>
              <a:t>36</a:t>
            </a:fld>
            <a:endParaRPr lang="en-US"/>
          </a:p>
        </p:txBody>
      </p:sp>
      <p:sp>
        <p:nvSpPr>
          <p:cNvPr id="9" name="TextBox 8">
            <a:extLst>
              <a:ext uri="{FF2B5EF4-FFF2-40B4-BE49-F238E27FC236}">
                <a16:creationId xmlns:a16="http://schemas.microsoft.com/office/drawing/2014/main" id="{6A905507-FBF0-415E-8106-4558270EF48A}"/>
              </a:ext>
            </a:extLst>
          </p:cNvPr>
          <p:cNvSpPr txBox="1"/>
          <p:nvPr/>
        </p:nvSpPr>
        <p:spPr>
          <a:xfrm>
            <a:off x="2820422" y="1445927"/>
            <a:ext cx="2342508" cy="400110"/>
          </a:xfrm>
          <a:prstGeom prst="rect">
            <a:avLst/>
          </a:prstGeom>
          <a:noFill/>
        </p:spPr>
        <p:txBody>
          <a:bodyPr wrap="square" rtlCol="0">
            <a:spAutoFit/>
          </a:bodyPr>
          <a:lstStyle/>
          <a:p>
            <a:pPr algn="ctr"/>
            <a:r>
              <a:rPr lang="en-US" sz="2000" b="1" u="sng" dirty="0">
                <a:solidFill>
                  <a:srgbClr val="002060"/>
                </a:solidFill>
              </a:rPr>
              <a:t>With Ag Contact</a:t>
            </a:r>
          </a:p>
        </p:txBody>
      </p:sp>
      <p:sp>
        <p:nvSpPr>
          <p:cNvPr id="10" name="TextBox 9">
            <a:extLst>
              <a:ext uri="{FF2B5EF4-FFF2-40B4-BE49-F238E27FC236}">
                <a16:creationId xmlns:a16="http://schemas.microsoft.com/office/drawing/2014/main" id="{DC4E1610-B897-4132-ABD8-60789029FDD7}"/>
              </a:ext>
            </a:extLst>
          </p:cNvPr>
          <p:cNvSpPr txBox="1"/>
          <p:nvPr/>
        </p:nvSpPr>
        <p:spPr>
          <a:xfrm>
            <a:off x="9085950" y="1445927"/>
            <a:ext cx="2342508" cy="400110"/>
          </a:xfrm>
          <a:prstGeom prst="rect">
            <a:avLst/>
          </a:prstGeom>
          <a:noFill/>
        </p:spPr>
        <p:txBody>
          <a:bodyPr wrap="square" rtlCol="0">
            <a:spAutoFit/>
          </a:bodyPr>
          <a:lstStyle/>
          <a:p>
            <a:pPr algn="ctr"/>
            <a:r>
              <a:rPr lang="en-US" sz="2000" b="1" u="sng" dirty="0">
                <a:solidFill>
                  <a:srgbClr val="002060"/>
                </a:solidFill>
              </a:rPr>
              <a:t>Without Ag Contact</a:t>
            </a:r>
          </a:p>
        </p:txBody>
      </p:sp>
      <p:pic>
        <p:nvPicPr>
          <p:cNvPr id="4" name="Picture 3">
            <a:extLst>
              <a:ext uri="{FF2B5EF4-FFF2-40B4-BE49-F238E27FC236}">
                <a16:creationId xmlns:a16="http://schemas.microsoft.com/office/drawing/2014/main" id="{6AEA18F2-7627-4B27-86AE-C62314C5B6EB}"/>
              </a:ext>
            </a:extLst>
          </p:cNvPr>
          <p:cNvPicPr>
            <a:picLocks noChangeAspect="1"/>
          </p:cNvPicPr>
          <p:nvPr/>
        </p:nvPicPr>
        <p:blipFill rotWithShape="1">
          <a:blip r:embed="rId3"/>
          <a:srcRect t="8889" b="7778"/>
          <a:stretch/>
        </p:blipFill>
        <p:spPr>
          <a:xfrm>
            <a:off x="73474" y="1445927"/>
            <a:ext cx="5493895" cy="4572000"/>
          </a:xfrm>
          <a:prstGeom prst="rect">
            <a:avLst/>
          </a:prstGeom>
        </p:spPr>
      </p:pic>
      <p:pic>
        <p:nvPicPr>
          <p:cNvPr id="13" name="Picture 12">
            <a:extLst>
              <a:ext uri="{FF2B5EF4-FFF2-40B4-BE49-F238E27FC236}">
                <a16:creationId xmlns:a16="http://schemas.microsoft.com/office/drawing/2014/main" id="{A75B0D99-D4DF-4775-8A96-5871F276B940}"/>
              </a:ext>
            </a:extLst>
          </p:cNvPr>
          <p:cNvPicPr>
            <a:picLocks noChangeAspect="1"/>
          </p:cNvPicPr>
          <p:nvPr/>
        </p:nvPicPr>
        <p:blipFill rotWithShape="1">
          <a:blip r:embed="rId4"/>
          <a:srcRect t="10370" b="8519"/>
          <a:stretch/>
        </p:blipFill>
        <p:spPr>
          <a:xfrm>
            <a:off x="6096000" y="1445927"/>
            <a:ext cx="5644413" cy="4572000"/>
          </a:xfrm>
          <a:prstGeom prst="rect">
            <a:avLst/>
          </a:prstGeom>
        </p:spPr>
      </p:pic>
    </p:spTree>
    <p:extLst>
      <p:ext uri="{BB962C8B-B14F-4D97-AF65-F5344CB8AC3E}">
        <p14:creationId xmlns:p14="http://schemas.microsoft.com/office/powerpoint/2010/main" val="44582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5A6706-B4C5-4E46-841C-93AB92A0DFEA}"/>
              </a:ext>
            </a:extLst>
          </p:cNvPr>
          <p:cNvSpPr>
            <a:spLocks noGrp="1"/>
          </p:cNvSpPr>
          <p:nvPr>
            <p:ph type="title"/>
          </p:nvPr>
        </p:nvSpPr>
        <p:spPr>
          <a:xfrm>
            <a:off x="838199" y="365126"/>
            <a:ext cx="10837127" cy="1080802"/>
          </a:xfrm>
        </p:spPr>
        <p:txBody>
          <a:bodyPr>
            <a:normAutofit fontScale="90000"/>
          </a:bodyPr>
          <a:lstStyle/>
          <a:p>
            <a:r>
              <a:rPr lang="en-US" dirty="0"/>
              <a:t>Ti</a:t>
            </a:r>
            <a:r>
              <a:rPr lang="en-US" baseline="-25000" dirty="0"/>
              <a:t>3</a:t>
            </a:r>
            <a:r>
              <a:rPr lang="en-US" dirty="0"/>
              <a:t>C</a:t>
            </a:r>
            <a:r>
              <a:rPr lang="en-US" baseline="-25000" dirty="0"/>
              <a:t>2</a:t>
            </a:r>
            <a:r>
              <a:rPr lang="en-US" dirty="0"/>
              <a:t>T</a:t>
            </a:r>
            <a:r>
              <a:rPr lang="en-US" i="1" baseline="-25000" dirty="0"/>
              <a:t>x</a:t>
            </a:r>
            <a:r>
              <a:rPr lang="en-US" dirty="0"/>
              <a:t> Photoresponse Lacks Trend with Decreasing Thickness</a:t>
            </a:r>
          </a:p>
        </p:txBody>
      </p:sp>
      <p:sp>
        <p:nvSpPr>
          <p:cNvPr id="5" name="Slide Number Placeholder 4">
            <a:extLst>
              <a:ext uri="{FF2B5EF4-FFF2-40B4-BE49-F238E27FC236}">
                <a16:creationId xmlns:a16="http://schemas.microsoft.com/office/drawing/2014/main" id="{42A26D9D-81CB-4AFF-A290-D7762A3E07DA}"/>
              </a:ext>
            </a:extLst>
          </p:cNvPr>
          <p:cNvSpPr>
            <a:spLocks noGrp="1"/>
          </p:cNvSpPr>
          <p:nvPr>
            <p:ph type="sldNum" sz="quarter" idx="4294967295"/>
          </p:nvPr>
        </p:nvSpPr>
        <p:spPr>
          <a:xfrm>
            <a:off x="0" y="6508750"/>
            <a:ext cx="2743200" cy="365125"/>
          </a:xfrm>
        </p:spPr>
        <p:txBody>
          <a:bodyPr/>
          <a:lstStyle/>
          <a:p>
            <a:fld id="{89DD4454-6EC2-4918-ABCB-88DD3CCA5411}" type="slidenum">
              <a:rPr lang="en-US" smtClean="0"/>
              <a:pPr/>
              <a:t>37</a:t>
            </a:fld>
            <a:endParaRPr lang="en-US"/>
          </a:p>
        </p:txBody>
      </p:sp>
      <p:sp>
        <p:nvSpPr>
          <p:cNvPr id="9" name="TextBox 8">
            <a:extLst>
              <a:ext uri="{FF2B5EF4-FFF2-40B4-BE49-F238E27FC236}">
                <a16:creationId xmlns:a16="http://schemas.microsoft.com/office/drawing/2014/main" id="{6A905507-FBF0-415E-8106-4558270EF48A}"/>
              </a:ext>
            </a:extLst>
          </p:cNvPr>
          <p:cNvSpPr txBox="1"/>
          <p:nvPr/>
        </p:nvSpPr>
        <p:spPr>
          <a:xfrm>
            <a:off x="2820422" y="1445927"/>
            <a:ext cx="2342508" cy="400110"/>
          </a:xfrm>
          <a:prstGeom prst="rect">
            <a:avLst/>
          </a:prstGeom>
          <a:noFill/>
        </p:spPr>
        <p:txBody>
          <a:bodyPr wrap="square" rtlCol="0">
            <a:spAutoFit/>
          </a:bodyPr>
          <a:lstStyle/>
          <a:p>
            <a:pPr algn="ctr"/>
            <a:r>
              <a:rPr lang="en-US" sz="2000" b="1" u="sng" dirty="0">
                <a:solidFill>
                  <a:srgbClr val="002060"/>
                </a:solidFill>
              </a:rPr>
              <a:t>With Ag Contact</a:t>
            </a:r>
          </a:p>
        </p:txBody>
      </p:sp>
      <p:sp>
        <p:nvSpPr>
          <p:cNvPr id="10" name="TextBox 9">
            <a:extLst>
              <a:ext uri="{FF2B5EF4-FFF2-40B4-BE49-F238E27FC236}">
                <a16:creationId xmlns:a16="http://schemas.microsoft.com/office/drawing/2014/main" id="{DC4E1610-B897-4132-ABD8-60789029FDD7}"/>
              </a:ext>
            </a:extLst>
          </p:cNvPr>
          <p:cNvSpPr txBox="1"/>
          <p:nvPr/>
        </p:nvSpPr>
        <p:spPr>
          <a:xfrm>
            <a:off x="9085950" y="1445927"/>
            <a:ext cx="2342508" cy="400110"/>
          </a:xfrm>
          <a:prstGeom prst="rect">
            <a:avLst/>
          </a:prstGeom>
          <a:noFill/>
        </p:spPr>
        <p:txBody>
          <a:bodyPr wrap="square" rtlCol="0">
            <a:spAutoFit/>
          </a:bodyPr>
          <a:lstStyle/>
          <a:p>
            <a:pPr algn="ctr"/>
            <a:r>
              <a:rPr lang="en-US" sz="2000" b="1" u="sng" dirty="0">
                <a:solidFill>
                  <a:srgbClr val="002060"/>
                </a:solidFill>
              </a:rPr>
              <a:t>Without Ag Contact</a:t>
            </a:r>
          </a:p>
        </p:txBody>
      </p:sp>
      <p:pic>
        <p:nvPicPr>
          <p:cNvPr id="12" name="Picture 11">
            <a:extLst>
              <a:ext uri="{FF2B5EF4-FFF2-40B4-BE49-F238E27FC236}">
                <a16:creationId xmlns:a16="http://schemas.microsoft.com/office/drawing/2014/main" id="{C72786D5-AF22-4DF9-A999-2BA17F472B39}"/>
              </a:ext>
            </a:extLst>
          </p:cNvPr>
          <p:cNvPicPr>
            <a:picLocks noChangeAspect="1"/>
          </p:cNvPicPr>
          <p:nvPr/>
        </p:nvPicPr>
        <p:blipFill rotWithShape="1">
          <a:blip r:embed="rId3"/>
          <a:srcRect l="8020" t="9582" r="13568" b="9121"/>
          <a:stretch/>
        </p:blipFill>
        <p:spPr>
          <a:xfrm>
            <a:off x="6878059" y="1445927"/>
            <a:ext cx="4415781" cy="4572000"/>
          </a:xfrm>
          <a:prstGeom prst="rect">
            <a:avLst/>
          </a:prstGeom>
        </p:spPr>
      </p:pic>
      <p:pic>
        <p:nvPicPr>
          <p:cNvPr id="13" name="Picture 12">
            <a:extLst>
              <a:ext uri="{FF2B5EF4-FFF2-40B4-BE49-F238E27FC236}">
                <a16:creationId xmlns:a16="http://schemas.microsoft.com/office/drawing/2014/main" id="{511C28A9-8FDC-4FDE-9783-FABF43C2464D}"/>
              </a:ext>
            </a:extLst>
          </p:cNvPr>
          <p:cNvPicPr>
            <a:picLocks noChangeAspect="1"/>
          </p:cNvPicPr>
          <p:nvPr/>
        </p:nvPicPr>
        <p:blipFill rotWithShape="1">
          <a:blip r:embed="rId4"/>
          <a:srcRect t="9814" b="8889"/>
          <a:stretch/>
        </p:blipFill>
        <p:spPr>
          <a:xfrm>
            <a:off x="-72578" y="1445927"/>
            <a:ext cx="5631555" cy="4572000"/>
          </a:xfrm>
          <a:prstGeom prst="rect">
            <a:avLst/>
          </a:prstGeom>
        </p:spPr>
      </p:pic>
    </p:spTree>
    <p:extLst>
      <p:ext uri="{BB962C8B-B14F-4D97-AF65-F5344CB8AC3E}">
        <p14:creationId xmlns:p14="http://schemas.microsoft.com/office/powerpoint/2010/main" val="3726885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E7AC5-8C19-4982-B057-7CD7001C02E3}"/>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901C4E9E-DAF1-480F-951B-74CAD3CB5C46}"/>
              </a:ext>
            </a:extLst>
          </p:cNvPr>
          <p:cNvSpPr>
            <a:spLocks noGrp="1"/>
          </p:cNvSpPr>
          <p:nvPr>
            <p:ph idx="1"/>
          </p:nvPr>
        </p:nvSpPr>
        <p:spPr>
          <a:xfrm>
            <a:off x="838200" y="1451114"/>
            <a:ext cx="10515600" cy="5426766"/>
          </a:xfrm>
        </p:spPr>
        <p:txBody>
          <a:bodyPr>
            <a:normAutofit/>
          </a:bodyPr>
          <a:lstStyle/>
          <a:p>
            <a:r>
              <a:rPr lang="en-US" sz="3200" dirty="0"/>
              <a:t>Best practices:</a:t>
            </a:r>
          </a:p>
          <a:p>
            <a:pPr lvl="1"/>
            <a:r>
              <a:rPr lang="en-US" sz="2800" dirty="0"/>
              <a:t>Mask inactive area during optoelectronic characterization</a:t>
            </a:r>
          </a:p>
          <a:p>
            <a:pPr lvl="1"/>
            <a:r>
              <a:rPr lang="en-US" sz="2800" dirty="0"/>
              <a:t>Use patterned FTO or other transparent conducting oxide as contact method</a:t>
            </a:r>
          </a:p>
          <a:p>
            <a:pPr lvl="1"/>
            <a:r>
              <a:rPr lang="en-US" sz="2800" dirty="0"/>
              <a:t>Maintain inert environment</a:t>
            </a:r>
          </a:p>
          <a:p>
            <a:pPr marL="0" indent="0">
              <a:buNone/>
            </a:pPr>
            <a:endParaRPr lang="en-US" sz="3200" dirty="0"/>
          </a:p>
          <a:p>
            <a:r>
              <a:rPr lang="en-US" sz="3200" dirty="0"/>
              <a:t>Ti</a:t>
            </a:r>
            <a:r>
              <a:rPr lang="en-US" sz="3200" baseline="-25000" dirty="0"/>
              <a:t>3</a:t>
            </a:r>
            <a:r>
              <a:rPr lang="en-US" sz="3200" dirty="0"/>
              <a:t>C</a:t>
            </a:r>
            <a:r>
              <a:rPr lang="en-US" sz="3200" baseline="-25000" dirty="0"/>
              <a:t>2</a:t>
            </a:r>
            <a:r>
              <a:rPr lang="en-US" sz="3200" dirty="0"/>
              <a:t> (without Ag contact): negative photoconductivity</a:t>
            </a:r>
          </a:p>
          <a:p>
            <a:r>
              <a:rPr lang="en-US" sz="3200" dirty="0"/>
              <a:t>Mo</a:t>
            </a:r>
            <a:r>
              <a:rPr lang="en-US" sz="3200" baseline="-25000" dirty="0"/>
              <a:t>2</a:t>
            </a:r>
            <a:r>
              <a:rPr lang="en-US" sz="3200" dirty="0"/>
              <a:t>TiC</a:t>
            </a:r>
            <a:r>
              <a:rPr lang="en-US" sz="3200" baseline="-25000" dirty="0"/>
              <a:t>2</a:t>
            </a:r>
            <a:r>
              <a:rPr lang="en-US" sz="3200" dirty="0"/>
              <a:t>: switch from negative to positive photoconductivity</a:t>
            </a:r>
          </a:p>
        </p:txBody>
      </p:sp>
      <p:sp>
        <p:nvSpPr>
          <p:cNvPr id="4" name="Slide Number Placeholder 3">
            <a:extLst>
              <a:ext uri="{FF2B5EF4-FFF2-40B4-BE49-F238E27FC236}">
                <a16:creationId xmlns:a16="http://schemas.microsoft.com/office/drawing/2014/main" id="{6A83D905-E5A7-46D3-A90D-44C979AFC665}"/>
              </a:ext>
            </a:extLst>
          </p:cNvPr>
          <p:cNvSpPr>
            <a:spLocks noGrp="1"/>
          </p:cNvSpPr>
          <p:nvPr>
            <p:ph type="sldNum" sz="quarter" idx="4"/>
          </p:nvPr>
        </p:nvSpPr>
        <p:spPr>
          <a:xfrm>
            <a:off x="0" y="6538912"/>
            <a:ext cx="2743200" cy="365125"/>
          </a:xfrm>
        </p:spPr>
        <p:txBody>
          <a:bodyPr/>
          <a:lstStyle/>
          <a:p>
            <a:fld id="{89DD4454-6EC2-4918-ABCB-88DD3CCA5411}" type="slidenum">
              <a:rPr lang="en-US" smtClean="0"/>
              <a:t>38</a:t>
            </a:fld>
            <a:endParaRPr lang="en-US"/>
          </a:p>
        </p:txBody>
      </p:sp>
    </p:spTree>
    <p:extLst>
      <p:ext uri="{BB962C8B-B14F-4D97-AF65-F5344CB8AC3E}">
        <p14:creationId xmlns:p14="http://schemas.microsoft.com/office/powerpoint/2010/main" val="443208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DDC8F-C7EA-474A-B113-4BCFC6AA4F82}"/>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CE5A684C-8DA8-483A-B185-A02A9A7E497D}"/>
              </a:ext>
            </a:extLst>
          </p:cNvPr>
          <p:cNvSpPr>
            <a:spLocks noGrp="1"/>
          </p:cNvSpPr>
          <p:nvPr>
            <p:ph idx="1"/>
          </p:nvPr>
        </p:nvSpPr>
        <p:spPr/>
        <p:txBody>
          <a:bodyPr>
            <a:normAutofit/>
          </a:bodyPr>
          <a:lstStyle/>
          <a:p>
            <a:r>
              <a:rPr lang="en-US" sz="3200" dirty="0"/>
              <a:t>Probe intrinsic optoelectronic behavior of free-standing films</a:t>
            </a:r>
          </a:p>
          <a:p>
            <a:r>
              <a:rPr lang="en-US" sz="3200" dirty="0"/>
              <a:t>Measure wavelength-dependent </a:t>
            </a:r>
            <a:r>
              <a:rPr lang="en-US" sz="3200" dirty="0" err="1"/>
              <a:t>photoresponse</a:t>
            </a:r>
            <a:r>
              <a:rPr lang="en-US" sz="3200" dirty="0"/>
              <a:t> of Mo</a:t>
            </a:r>
            <a:r>
              <a:rPr lang="en-US" sz="3200" baseline="-25000" dirty="0"/>
              <a:t>2</a:t>
            </a:r>
            <a:r>
              <a:rPr lang="en-US" sz="3200" dirty="0"/>
              <a:t>TiC</a:t>
            </a:r>
            <a:r>
              <a:rPr lang="en-US" sz="3200" baseline="-25000" dirty="0"/>
              <a:t>2</a:t>
            </a:r>
            <a:r>
              <a:rPr lang="en-US" sz="3200" dirty="0"/>
              <a:t>T</a:t>
            </a:r>
            <a:r>
              <a:rPr lang="en-US" sz="3200" i="1" baseline="-25000" dirty="0"/>
              <a:t>x</a:t>
            </a:r>
            <a:r>
              <a:rPr lang="en-US" sz="3200" baseline="-25000" dirty="0"/>
              <a:t> </a:t>
            </a:r>
            <a:r>
              <a:rPr lang="en-US" sz="3200" dirty="0"/>
              <a:t>to verify positive photoconductivity</a:t>
            </a:r>
          </a:p>
          <a:p>
            <a:r>
              <a:rPr lang="en-US" sz="3200" dirty="0"/>
              <a:t>Utilize terahertz spectroscopy to disentangle thermal and electronic influences</a:t>
            </a:r>
          </a:p>
          <a:p>
            <a:r>
              <a:rPr lang="en-US" sz="3200" dirty="0"/>
              <a:t>Vary substrates to aid in heat transfer</a:t>
            </a:r>
          </a:p>
        </p:txBody>
      </p:sp>
      <p:sp>
        <p:nvSpPr>
          <p:cNvPr id="4" name="Slide Number Placeholder 3">
            <a:extLst>
              <a:ext uri="{FF2B5EF4-FFF2-40B4-BE49-F238E27FC236}">
                <a16:creationId xmlns:a16="http://schemas.microsoft.com/office/drawing/2014/main" id="{DBE8D810-D6AA-49E5-92F6-A6645D16B49C}"/>
              </a:ext>
            </a:extLst>
          </p:cNvPr>
          <p:cNvSpPr>
            <a:spLocks noGrp="1"/>
          </p:cNvSpPr>
          <p:nvPr>
            <p:ph type="sldNum" sz="quarter" idx="4"/>
          </p:nvPr>
        </p:nvSpPr>
        <p:spPr/>
        <p:txBody>
          <a:bodyPr/>
          <a:lstStyle/>
          <a:p>
            <a:fld id="{89DD4454-6EC2-4918-ABCB-88DD3CCA5411}" type="slidenum">
              <a:rPr lang="en-US" smtClean="0"/>
              <a:pPr/>
              <a:t>39</a:t>
            </a:fld>
            <a:endParaRPr lang="en-US"/>
          </a:p>
        </p:txBody>
      </p:sp>
    </p:spTree>
    <p:extLst>
      <p:ext uri="{BB962C8B-B14F-4D97-AF65-F5344CB8AC3E}">
        <p14:creationId xmlns:p14="http://schemas.microsoft.com/office/powerpoint/2010/main" val="2804650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304E8-92E7-40F2-8E0D-CEFCF6B7E8B7}"/>
              </a:ext>
            </a:extLst>
          </p:cNvPr>
          <p:cNvSpPr>
            <a:spLocks noGrp="1"/>
          </p:cNvSpPr>
          <p:nvPr>
            <p:ph type="title"/>
          </p:nvPr>
        </p:nvSpPr>
        <p:spPr/>
        <p:txBody>
          <a:bodyPr/>
          <a:lstStyle/>
          <a:p>
            <a:r>
              <a:rPr lang="en-US" dirty="0"/>
              <a:t>Photodetector Structures</a:t>
            </a:r>
          </a:p>
        </p:txBody>
      </p:sp>
      <p:sp>
        <p:nvSpPr>
          <p:cNvPr id="5" name="Slide Number Placeholder 4">
            <a:extLst>
              <a:ext uri="{FF2B5EF4-FFF2-40B4-BE49-F238E27FC236}">
                <a16:creationId xmlns:a16="http://schemas.microsoft.com/office/drawing/2014/main" id="{892314A4-24B5-42A6-BE3B-1BF48E1CD7F9}"/>
              </a:ext>
            </a:extLst>
          </p:cNvPr>
          <p:cNvSpPr>
            <a:spLocks noGrp="1"/>
          </p:cNvSpPr>
          <p:nvPr>
            <p:ph type="sldNum" sz="quarter" idx="4"/>
          </p:nvPr>
        </p:nvSpPr>
        <p:spPr/>
        <p:txBody>
          <a:bodyPr/>
          <a:lstStyle/>
          <a:p>
            <a:fld id="{89DD4454-6EC2-4918-ABCB-88DD3CCA5411}" type="slidenum">
              <a:rPr lang="en-US" smtClean="0"/>
              <a:pPr/>
              <a:t>4</a:t>
            </a:fld>
            <a:endParaRPr lang="en-US"/>
          </a:p>
        </p:txBody>
      </p:sp>
      <p:pic>
        <p:nvPicPr>
          <p:cNvPr id="6" name="Content Placeholder 5">
            <a:extLst>
              <a:ext uri="{FF2B5EF4-FFF2-40B4-BE49-F238E27FC236}">
                <a16:creationId xmlns:a16="http://schemas.microsoft.com/office/drawing/2014/main" id="{46157253-C3F6-49B3-A173-79B178F1F7D1}"/>
              </a:ext>
            </a:extLst>
          </p:cNvPr>
          <p:cNvPicPr>
            <a:picLocks noGrp="1"/>
          </p:cNvPicPr>
          <p:nvPr>
            <p:ph sz="half" idx="2"/>
          </p:nvPr>
        </p:nvPicPr>
        <p:blipFill>
          <a:blip r:embed="rId3"/>
          <a:stretch>
            <a:fillRect/>
          </a:stretch>
        </p:blipFill>
        <p:spPr>
          <a:xfrm>
            <a:off x="6934106" y="1978715"/>
            <a:ext cx="3657788" cy="4045158"/>
          </a:xfrm>
          <a:prstGeom prst="rect">
            <a:avLst/>
          </a:prstGeom>
        </p:spPr>
      </p:pic>
      <p:sp>
        <p:nvSpPr>
          <p:cNvPr id="8" name="Content Placeholder 7">
            <a:extLst>
              <a:ext uri="{FF2B5EF4-FFF2-40B4-BE49-F238E27FC236}">
                <a16:creationId xmlns:a16="http://schemas.microsoft.com/office/drawing/2014/main" id="{91F23254-E6DE-4515-B00E-CC3CDD0A14CE}"/>
              </a:ext>
            </a:extLst>
          </p:cNvPr>
          <p:cNvSpPr>
            <a:spLocks noGrp="1"/>
          </p:cNvSpPr>
          <p:nvPr>
            <p:ph sz="half" idx="1"/>
          </p:nvPr>
        </p:nvSpPr>
        <p:spPr/>
        <p:txBody>
          <a:bodyPr>
            <a:normAutofit lnSpcReduction="10000"/>
          </a:bodyPr>
          <a:lstStyle/>
          <a:p>
            <a:r>
              <a:rPr lang="en-US" dirty="0"/>
              <a:t>Absorption layer</a:t>
            </a:r>
          </a:p>
          <a:p>
            <a:pPr lvl="1"/>
            <a:r>
              <a:rPr lang="en-US" dirty="0"/>
              <a:t>Typically made of semiconducting materials</a:t>
            </a:r>
          </a:p>
          <a:p>
            <a:pPr lvl="1"/>
            <a:r>
              <a:rPr lang="en-US" dirty="0"/>
              <a:t>Three main spectrum zones: ultraviolet (10 – 400 nm), visible (400 – 760 nm), and infrared (760 nm – 2.5 </a:t>
            </a:r>
            <a:r>
              <a:rPr lang="en-US" dirty="0" err="1"/>
              <a:t>μm</a:t>
            </a:r>
            <a:r>
              <a:rPr lang="en-US" dirty="0"/>
              <a:t>) </a:t>
            </a:r>
          </a:p>
          <a:p>
            <a:r>
              <a:rPr lang="en-US" dirty="0"/>
              <a:t>Electrical contacts (electrodes)</a:t>
            </a:r>
          </a:p>
          <a:p>
            <a:pPr lvl="1"/>
            <a:r>
              <a:rPr lang="en-US" dirty="0"/>
              <a:t>Typically made of metallic materials</a:t>
            </a:r>
          </a:p>
          <a:p>
            <a:pPr lvl="1"/>
            <a:r>
              <a:rPr lang="en-US" dirty="0"/>
              <a:t>Can be transparent depending on the structure</a:t>
            </a:r>
          </a:p>
          <a:p>
            <a:endParaRPr lang="en-US" dirty="0"/>
          </a:p>
          <a:p>
            <a:pPr marL="0" indent="0">
              <a:buNone/>
            </a:pPr>
            <a:endParaRPr lang="en-US" dirty="0"/>
          </a:p>
        </p:txBody>
      </p:sp>
      <p:sp>
        <p:nvSpPr>
          <p:cNvPr id="9" name="TextBox 8">
            <a:extLst>
              <a:ext uri="{FF2B5EF4-FFF2-40B4-BE49-F238E27FC236}">
                <a16:creationId xmlns:a16="http://schemas.microsoft.com/office/drawing/2014/main" id="{F305A4C8-998F-4E1C-8AF9-0F237FA630EB}"/>
              </a:ext>
            </a:extLst>
          </p:cNvPr>
          <p:cNvSpPr txBox="1"/>
          <p:nvPr/>
        </p:nvSpPr>
        <p:spPr>
          <a:xfrm>
            <a:off x="838200" y="6276158"/>
            <a:ext cx="8900859" cy="523220"/>
          </a:xfrm>
          <a:prstGeom prst="rect">
            <a:avLst/>
          </a:prstGeom>
          <a:noFill/>
        </p:spPr>
        <p:txBody>
          <a:bodyPr wrap="square" rtlCol="0">
            <a:spAutoFit/>
          </a:bodyPr>
          <a:lstStyle/>
          <a:p>
            <a:r>
              <a:rPr lang="en-US" sz="1400" dirty="0">
                <a:solidFill>
                  <a:schemeClr val="bg1"/>
                </a:solidFill>
              </a:rPr>
              <a:t>Fay, P. </a:t>
            </a:r>
            <a:r>
              <a:rPr lang="en-US" sz="1400" i="1" dirty="0">
                <a:solidFill>
                  <a:schemeClr val="bg1"/>
                </a:solidFill>
              </a:rPr>
              <a:t>Encycl. Mater. Sci. Technol.</a:t>
            </a:r>
            <a:r>
              <a:rPr lang="en-US" sz="1400" dirty="0">
                <a:solidFill>
                  <a:schemeClr val="bg1"/>
                </a:solidFill>
              </a:rPr>
              <a:t> 6909–6923 (2001) doi:10.1016/B0-08-043152-6/01225-0.</a:t>
            </a:r>
          </a:p>
          <a:p>
            <a:endParaRPr lang="en-US" sz="1400" dirty="0">
              <a:solidFill>
                <a:schemeClr val="bg1"/>
              </a:solidFill>
            </a:endParaRPr>
          </a:p>
        </p:txBody>
      </p:sp>
    </p:spTree>
    <p:extLst>
      <p:ext uri="{BB962C8B-B14F-4D97-AF65-F5344CB8AC3E}">
        <p14:creationId xmlns:p14="http://schemas.microsoft.com/office/powerpoint/2010/main" val="1930454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56985D-41C7-4853-91CE-6D52C45F42B8}"/>
              </a:ext>
            </a:extLst>
          </p:cNvPr>
          <p:cNvSpPr>
            <a:spLocks noGrp="1"/>
          </p:cNvSpPr>
          <p:nvPr>
            <p:ph type="title"/>
          </p:nvPr>
        </p:nvSpPr>
        <p:spPr/>
        <p:txBody>
          <a:bodyPr/>
          <a:lstStyle/>
          <a:p>
            <a:r>
              <a:rPr lang="en-US" dirty="0"/>
              <a:t>Questions?</a:t>
            </a:r>
          </a:p>
        </p:txBody>
      </p:sp>
      <p:sp>
        <p:nvSpPr>
          <p:cNvPr id="6" name="Text Placeholder 5">
            <a:extLst>
              <a:ext uri="{FF2B5EF4-FFF2-40B4-BE49-F238E27FC236}">
                <a16:creationId xmlns:a16="http://schemas.microsoft.com/office/drawing/2014/main" id="{27954059-1FCC-4DDA-830F-4C992F9EC99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E8CF42B-BAF1-4F17-86C1-BE9D95AB3E73}"/>
              </a:ext>
            </a:extLst>
          </p:cNvPr>
          <p:cNvSpPr>
            <a:spLocks noGrp="1"/>
          </p:cNvSpPr>
          <p:nvPr>
            <p:ph type="sldNum" sz="quarter" idx="4294967295"/>
          </p:nvPr>
        </p:nvSpPr>
        <p:spPr>
          <a:xfrm>
            <a:off x="0" y="6508750"/>
            <a:ext cx="2743200" cy="365125"/>
          </a:xfrm>
        </p:spPr>
        <p:txBody>
          <a:bodyPr/>
          <a:lstStyle/>
          <a:p>
            <a:fld id="{89DD4454-6EC2-4918-ABCB-88DD3CCA5411}" type="slidenum">
              <a:rPr lang="en-US" smtClean="0"/>
              <a:pPr/>
              <a:t>40</a:t>
            </a:fld>
            <a:endParaRPr lang="en-US"/>
          </a:p>
        </p:txBody>
      </p:sp>
    </p:spTree>
    <p:extLst>
      <p:ext uri="{BB962C8B-B14F-4D97-AF65-F5344CB8AC3E}">
        <p14:creationId xmlns:p14="http://schemas.microsoft.com/office/powerpoint/2010/main" val="1321727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79C07-B449-40EC-BC43-99544659B7C2}"/>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879D5421-BA35-4226-A878-C1D25619A0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72613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8AB6-1E12-4E26-A1BA-61BC054CF47D}"/>
              </a:ext>
            </a:extLst>
          </p:cNvPr>
          <p:cNvSpPr>
            <a:spLocks noGrp="1"/>
          </p:cNvSpPr>
          <p:nvPr>
            <p:ph type="title"/>
          </p:nvPr>
        </p:nvSpPr>
        <p:spPr/>
        <p:txBody>
          <a:bodyPr/>
          <a:lstStyle/>
          <a:p>
            <a:r>
              <a:rPr lang="en-US" dirty="0"/>
              <a:t>Contacts</a:t>
            </a:r>
          </a:p>
        </p:txBody>
      </p:sp>
      <p:sp>
        <p:nvSpPr>
          <p:cNvPr id="5" name="Slide Number Placeholder 4">
            <a:extLst>
              <a:ext uri="{FF2B5EF4-FFF2-40B4-BE49-F238E27FC236}">
                <a16:creationId xmlns:a16="http://schemas.microsoft.com/office/drawing/2014/main" id="{2909A818-60EF-474F-97D5-850F420BAE91}"/>
              </a:ext>
            </a:extLst>
          </p:cNvPr>
          <p:cNvSpPr>
            <a:spLocks noGrp="1"/>
          </p:cNvSpPr>
          <p:nvPr>
            <p:ph type="sldNum" sz="quarter" idx="4"/>
          </p:nvPr>
        </p:nvSpPr>
        <p:spPr/>
        <p:txBody>
          <a:bodyPr/>
          <a:lstStyle/>
          <a:p>
            <a:fld id="{89DD4454-6EC2-4918-ABCB-88DD3CCA5411}" type="slidenum">
              <a:rPr lang="en-US" smtClean="0"/>
              <a:pPr/>
              <a:t>5</a:t>
            </a:fld>
            <a:endParaRPr lang="en-US"/>
          </a:p>
        </p:txBody>
      </p:sp>
      <p:pic>
        <p:nvPicPr>
          <p:cNvPr id="7" name="Picture 6">
            <a:extLst>
              <a:ext uri="{FF2B5EF4-FFF2-40B4-BE49-F238E27FC236}">
                <a16:creationId xmlns:a16="http://schemas.microsoft.com/office/drawing/2014/main" id="{B3B84113-6196-43E4-8F8F-2E351B7587BF}"/>
              </a:ext>
            </a:extLst>
          </p:cNvPr>
          <p:cNvPicPr>
            <a:picLocks noChangeAspect="1"/>
          </p:cNvPicPr>
          <p:nvPr/>
        </p:nvPicPr>
        <p:blipFill>
          <a:blip r:embed="rId3"/>
          <a:stretch>
            <a:fillRect/>
          </a:stretch>
        </p:blipFill>
        <p:spPr>
          <a:xfrm>
            <a:off x="3353968" y="1500529"/>
            <a:ext cx="3657600" cy="2074856"/>
          </a:xfrm>
          <a:prstGeom prst="rect">
            <a:avLst/>
          </a:prstGeom>
        </p:spPr>
      </p:pic>
      <p:pic>
        <p:nvPicPr>
          <p:cNvPr id="8" name="Picture 7">
            <a:extLst>
              <a:ext uri="{FF2B5EF4-FFF2-40B4-BE49-F238E27FC236}">
                <a16:creationId xmlns:a16="http://schemas.microsoft.com/office/drawing/2014/main" id="{BF110A3B-63E2-4067-86EB-CA089D6B68E0}"/>
              </a:ext>
            </a:extLst>
          </p:cNvPr>
          <p:cNvPicPr>
            <a:picLocks noChangeAspect="1"/>
          </p:cNvPicPr>
          <p:nvPr/>
        </p:nvPicPr>
        <p:blipFill>
          <a:blip r:embed="rId4"/>
          <a:stretch>
            <a:fillRect/>
          </a:stretch>
        </p:blipFill>
        <p:spPr>
          <a:xfrm>
            <a:off x="3353968" y="3756703"/>
            <a:ext cx="3657600" cy="2325092"/>
          </a:xfrm>
          <a:prstGeom prst="rect">
            <a:avLst/>
          </a:prstGeom>
        </p:spPr>
      </p:pic>
      <p:pic>
        <p:nvPicPr>
          <p:cNvPr id="12" name="Content Placeholder 11">
            <a:extLst>
              <a:ext uri="{FF2B5EF4-FFF2-40B4-BE49-F238E27FC236}">
                <a16:creationId xmlns:a16="http://schemas.microsoft.com/office/drawing/2014/main" id="{ACFAF910-87C2-4524-A0FD-E195C6432FFA}"/>
              </a:ext>
            </a:extLst>
          </p:cNvPr>
          <p:cNvPicPr>
            <a:picLocks noGrp="1" noChangeAspect="1"/>
          </p:cNvPicPr>
          <p:nvPr>
            <p:ph sz="half" idx="2"/>
          </p:nvPr>
        </p:nvPicPr>
        <p:blipFill>
          <a:blip r:embed="rId5"/>
          <a:stretch>
            <a:fillRect/>
          </a:stretch>
        </p:blipFill>
        <p:spPr>
          <a:xfrm>
            <a:off x="7248793" y="4004849"/>
            <a:ext cx="3546564" cy="1828800"/>
          </a:xfrm>
          <a:prstGeom prst="rect">
            <a:avLst/>
          </a:prstGeom>
        </p:spPr>
      </p:pic>
      <p:pic>
        <p:nvPicPr>
          <p:cNvPr id="11" name="Picture 10">
            <a:extLst>
              <a:ext uri="{FF2B5EF4-FFF2-40B4-BE49-F238E27FC236}">
                <a16:creationId xmlns:a16="http://schemas.microsoft.com/office/drawing/2014/main" id="{12CE113D-4A64-4E7C-9E49-5DC0C41235AC}"/>
              </a:ext>
            </a:extLst>
          </p:cNvPr>
          <p:cNvPicPr>
            <a:picLocks noChangeAspect="1"/>
          </p:cNvPicPr>
          <p:nvPr/>
        </p:nvPicPr>
        <p:blipFill>
          <a:blip r:embed="rId6"/>
          <a:stretch>
            <a:fillRect/>
          </a:stretch>
        </p:blipFill>
        <p:spPr>
          <a:xfrm>
            <a:off x="7087768" y="1623557"/>
            <a:ext cx="3868614" cy="1828800"/>
          </a:xfrm>
          <a:prstGeom prst="rect">
            <a:avLst/>
          </a:prstGeom>
        </p:spPr>
      </p:pic>
      <p:sp>
        <p:nvSpPr>
          <p:cNvPr id="16" name="TextBox 15">
            <a:extLst>
              <a:ext uri="{FF2B5EF4-FFF2-40B4-BE49-F238E27FC236}">
                <a16:creationId xmlns:a16="http://schemas.microsoft.com/office/drawing/2014/main" id="{4F36E228-1D1D-4B04-AB60-BA80B4946962}"/>
              </a:ext>
            </a:extLst>
          </p:cNvPr>
          <p:cNvSpPr txBox="1"/>
          <p:nvPr/>
        </p:nvSpPr>
        <p:spPr>
          <a:xfrm>
            <a:off x="838200" y="6324119"/>
            <a:ext cx="8900859" cy="307777"/>
          </a:xfrm>
          <a:prstGeom prst="rect">
            <a:avLst/>
          </a:prstGeom>
          <a:noFill/>
        </p:spPr>
        <p:txBody>
          <a:bodyPr wrap="square" rtlCol="0">
            <a:spAutoFit/>
          </a:bodyPr>
          <a:lstStyle/>
          <a:p>
            <a:r>
              <a:rPr lang="en-US" sz="1400" dirty="0" err="1">
                <a:solidFill>
                  <a:schemeClr val="bg1"/>
                </a:solidFill>
              </a:rPr>
              <a:t>Pierret</a:t>
            </a:r>
            <a:r>
              <a:rPr lang="en-US" sz="1400" dirty="0">
                <a:solidFill>
                  <a:schemeClr val="bg1"/>
                </a:solidFill>
              </a:rPr>
              <a:t>, R. F. </a:t>
            </a:r>
            <a:r>
              <a:rPr lang="en-US" sz="1400" i="1" dirty="0">
                <a:solidFill>
                  <a:schemeClr val="bg1"/>
                </a:solidFill>
              </a:rPr>
              <a:t>Semiconductor Device Fundamentals.</a:t>
            </a:r>
            <a:r>
              <a:rPr lang="en-US" sz="1400" dirty="0">
                <a:solidFill>
                  <a:schemeClr val="bg1"/>
                </a:solidFill>
              </a:rPr>
              <a:t> 478–481 (Addison-Wesley, 1995).</a:t>
            </a:r>
          </a:p>
        </p:txBody>
      </p:sp>
      <p:sp>
        <p:nvSpPr>
          <p:cNvPr id="17" name="TextBox 16">
            <a:extLst>
              <a:ext uri="{FF2B5EF4-FFF2-40B4-BE49-F238E27FC236}">
                <a16:creationId xmlns:a16="http://schemas.microsoft.com/office/drawing/2014/main" id="{91501B38-8E47-47D2-81CF-676D3CD3CFD3}"/>
              </a:ext>
            </a:extLst>
          </p:cNvPr>
          <p:cNvSpPr txBox="1"/>
          <p:nvPr/>
        </p:nvSpPr>
        <p:spPr>
          <a:xfrm>
            <a:off x="876884" y="2184014"/>
            <a:ext cx="2897935" cy="707886"/>
          </a:xfrm>
          <a:prstGeom prst="rect">
            <a:avLst/>
          </a:prstGeom>
          <a:noFill/>
        </p:spPr>
        <p:txBody>
          <a:bodyPr wrap="square" rtlCol="0">
            <a:spAutoFit/>
          </a:bodyPr>
          <a:lstStyle/>
          <a:p>
            <a:pPr algn="ctr"/>
            <a:r>
              <a:rPr lang="en-US" sz="2000" b="1" u="sng" dirty="0">
                <a:solidFill>
                  <a:srgbClr val="002060"/>
                </a:solidFill>
              </a:rPr>
              <a:t>Schottky (Rectifying) Contact</a:t>
            </a:r>
          </a:p>
        </p:txBody>
      </p:sp>
      <p:sp>
        <p:nvSpPr>
          <p:cNvPr id="18" name="TextBox 17">
            <a:extLst>
              <a:ext uri="{FF2B5EF4-FFF2-40B4-BE49-F238E27FC236}">
                <a16:creationId xmlns:a16="http://schemas.microsoft.com/office/drawing/2014/main" id="{188E8F2D-E3DE-4502-A03D-515246A19297}"/>
              </a:ext>
            </a:extLst>
          </p:cNvPr>
          <p:cNvSpPr txBox="1"/>
          <p:nvPr/>
        </p:nvSpPr>
        <p:spPr>
          <a:xfrm>
            <a:off x="876884" y="4719194"/>
            <a:ext cx="2897935" cy="400110"/>
          </a:xfrm>
          <a:prstGeom prst="rect">
            <a:avLst/>
          </a:prstGeom>
          <a:noFill/>
        </p:spPr>
        <p:txBody>
          <a:bodyPr wrap="square" rtlCol="0">
            <a:spAutoFit/>
          </a:bodyPr>
          <a:lstStyle/>
          <a:p>
            <a:pPr algn="ctr"/>
            <a:r>
              <a:rPr lang="en-US" sz="2000" b="1" u="sng" dirty="0">
                <a:solidFill>
                  <a:srgbClr val="002060"/>
                </a:solidFill>
              </a:rPr>
              <a:t>Ohmic Contact</a:t>
            </a:r>
          </a:p>
        </p:txBody>
      </p:sp>
    </p:spTree>
    <p:extLst>
      <p:ext uri="{BB962C8B-B14F-4D97-AF65-F5344CB8AC3E}">
        <p14:creationId xmlns:p14="http://schemas.microsoft.com/office/powerpoint/2010/main" val="1919855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74EF2-D7CB-469B-9D29-E15A7CC9FC5E}"/>
              </a:ext>
            </a:extLst>
          </p:cNvPr>
          <p:cNvSpPr>
            <a:spLocks noGrp="1"/>
          </p:cNvSpPr>
          <p:nvPr>
            <p:ph type="title"/>
          </p:nvPr>
        </p:nvSpPr>
        <p:spPr/>
        <p:txBody>
          <a:bodyPr/>
          <a:lstStyle/>
          <a:p>
            <a:r>
              <a:rPr lang="en-US" dirty="0"/>
              <a:t>2D Materials for Photodetection</a:t>
            </a:r>
          </a:p>
        </p:txBody>
      </p:sp>
      <p:sp>
        <p:nvSpPr>
          <p:cNvPr id="3" name="Content Placeholder 2">
            <a:extLst>
              <a:ext uri="{FF2B5EF4-FFF2-40B4-BE49-F238E27FC236}">
                <a16:creationId xmlns:a16="http://schemas.microsoft.com/office/drawing/2014/main" id="{51442188-30D4-4549-BFCD-20CEAA7FE5FB}"/>
              </a:ext>
            </a:extLst>
          </p:cNvPr>
          <p:cNvSpPr>
            <a:spLocks noGrp="1"/>
          </p:cNvSpPr>
          <p:nvPr>
            <p:ph sz="half" idx="1"/>
          </p:nvPr>
        </p:nvSpPr>
        <p:spPr/>
        <p:txBody>
          <a:bodyPr>
            <a:normAutofit lnSpcReduction="10000"/>
          </a:bodyPr>
          <a:lstStyle/>
          <a:p>
            <a:r>
              <a:rPr lang="en-US" sz="3200" dirty="0"/>
              <a:t>Ease of processing and desirable optoelectronic properties</a:t>
            </a:r>
          </a:p>
          <a:p>
            <a:r>
              <a:rPr lang="en-US" sz="3200" dirty="0"/>
              <a:t>Mechanical strength</a:t>
            </a:r>
          </a:p>
          <a:p>
            <a:r>
              <a:rPr lang="en-US" sz="3200" dirty="0"/>
              <a:t>Thickness tunable band gap</a:t>
            </a:r>
          </a:p>
          <a:p>
            <a:r>
              <a:rPr lang="en-US" sz="3200" dirty="0"/>
              <a:t>Examples:</a:t>
            </a:r>
          </a:p>
          <a:p>
            <a:pPr lvl="1"/>
            <a:r>
              <a:rPr lang="en-US" sz="2800" dirty="0"/>
              <a:t>Graphene	</a:t>
            </a:r>
          </a:p>
          <a:p>
            <a:pPr lvl="1"/>
            <a:r>
              <a:rPr lang="en-US" sz="2800" dirty="0"/>
              <a:t>Transition metal dichalcogenides (TMDs) - MoS</a:t>
            </a:r>
            <a:r>
              <a:rPr lang="en-US" sz="2800" baseline="-25000" dirty="0"/>
              <a:t>2</a:t>
            </a:r>
            <a:endParaRPr lang="en-US" sz="2800" dirty="0"/>
          </a:p>
          <a:p>
            <a:pPr lvl="1"/>
            <a:endParaRPr lang="en-US" dirty="0"/>
          </a:p>
        </p:txBody>
      </p:sp>
      <p:pic>
        <p:nvPicPr>
          <p:cNvPr id="8" name="Content Placeholder 7" descr="A screenshot of a cell phone&#10;&#10;Description automatically generated">
            <a:extLst>
              <a:ext uri="{FF2B5EF4-FFF2-40B4-BE49-F238E27FC236}">
                <a16:creationId xmlns:a16="http://schemas.microsoft.com/office/drawing/2014/main" id="{51380F18-7A2C-4128-B4B5-E3AA83FEDED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44350"/>
            <a:ext cx="5181600" cy="2913888"/>
          </a:xfrm>
        </p:spPr>
      </p:pic>
      <p:sp>
        <p:nvSpPr>
          <p:cNvPr id="5" name="Slide Number Placeholder 4">
            <a:extLst>
              <a:ext uri="{FF2B5EF4-FFF2-40B4-BE49-F238E27FC236}">
                <a16:creationId xmlns:a16="http://schemas.microsoft.com/office/drawing/2014/main" id="{53EFFEDC-4E1F-4C21-8A04-B60AB51FAAB4}"/>
              </a:ext>
            </a:extLst>
          </p:cNvPr>
          <p:cNvSpPr>
            <a:spLocks noGrp="1"/>
          </p:cNvSpPr>
          <p:nvPr>
            <p:ph type="sldNum" sz="quarter" idx="4"/>
          </p:nvPr>
        </p:nvSpPr>
        <p:spPr/>
        <p:txBody>
          <a:bodyPr/>
          <a:lstStyle/>
          <a:p>
            <a:fld id="{89DD4454-6EC2-4918-ABCB-88DD3CCA5411}" type="slidenum">
              <a:rPr lang="en-US" smtClean="0"/>
              <a:pPr/>
              <a:t>6</a:t>
            </a:fld>
            <a:endParaRPr lang="en-US"/>
          </a:p>
        </p:txBody>
      </p:sp>
      <p:sp>
        <p:nvSpPr>
          <p:cNvPr id="6" name="TextBox 5">
            <a:extLst>
              <a:ext uri="{FF2B5EF4-FFF2-40B4-BE49-F238E27FC236}">
                <a16:creationId xmlns:a16="http://schemas.microsoft.com/office/drawing/2014/main" id="{F9637F61-B8AB-4ACB-93C1-45D4688677DD}"/>
              </a:ext>
            </a:extLst>
          </p:cNvPr>
          <p:cNvSpPr txBox="1"/>
          <p:nvPr/>
        </p:nvSpPr>
        <p:spPr>
          <a:xfrm>
            <a:off x="838200" y="6341874"/>
            <a:ext cx="10636857" cy="307777"/>
          </a:xfrm>
          <a:prstGeom prst="rect">
            <a:avLst/>
          </a:prstGeom>
          <a:noFill/>
        </p:spPr>
        <p:txBody>
          <a:bodyPr wrap="square" rtlCol="0">
            <a:spAutoFit/>
          </a:bodyPr>
          <a:lstStyle/>
          <a:p>
            <a:r>
              <a:rPr lang="en-US" sz="1400" dirty="0">
                <a:solidFill>
                  <a:schemeClr val="bg1"/>
                </a:solidFill>
              </a:rPr>
              <a:t>Wagner, Stefan. (2018). </a:t>
            </a:r>
            <a:r>
              <a:rPr lang="en-US" sz="1400" dirty="0" err="1">
                <a:solidFill>
                  <a:schemeClr val="bg1"/>
                </a:solidFill>
              </a:rPr>
              <a:t>doi</a:t>
            </a:r>
            <a:r>
              <a:rPr lang="en-US" sz="1400" dirty="0">
                <a:solidFill>
                  <a:schemeClr val="bg1"/>
                </a:solidFill>
              </a:rPr>
              <a:t>: 10.18154/RWTH-2018-229791. </a:t>
            </a:r>
          </a:p>
        </p:txBody>
      </p:sp>
    </p:spTree>
    <p:extLst>
      <p:ext uri="{BB962C8B-B14F-4D97-AF65-F5344CB8AC3E}">
        <p14:creationId xmlns:p14="http://schemas.microsoft.com/office/powerpoint/2010/main" val="4214274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t>
            </a:r>
            <a:r>
              <a:rPr lang="en-US" dirty="0" err="1"/>
              <a:t>MXenes</a:t>
            </a:r>
            <a:endParaRPr lang="en-US" dirty="0"/>
          </a:p>
        </p:txBody>
      </p:sp>
      <p:sp>
        <p:nvSpPr>
          <p:cNvPr id="3" name="Content Placeholder 2"/>
          <p:cNvSpPr>
            <a:spLocks noGrp="1"/>
          </p:cNvSpPr>
          <p:nvPr>
            <p:ph idx="1"/>
          </p:nvPr>
        </p:nvSpPr>
        <p:spPr>
          <a:xfrm>
            <a:off x="838200" y="1825625"/>
            <a:ext cx="7540487" cy="4351338"/>
          </a:xfrm>
        </p:spPr>
        <p:txBody>
          <a:bodyPr/>
          <a:lstStyle/>
          <a:p>
            <a:r>
              <a:rPr lang="en-US" dirty="0"/>
              <a:t>Discovered at Drexel University in 2011</a:t>
            </a:r>
          </a:p>
          <a:p>
            <a:r>
              <a:rPr lang="en-US" dirty="0"/>
              <a:t>Novel class of 2D materials </a:t>
            </a:r>
          </a:p>
          <a:p>
            <a:r>
              <a:rPr lang="en-US" dirty="0"/>
              <a:t>General formula of M­</a:t>
            </a:r>
            <a:r>
              <a:rPr lang="en-US" i="1" baseline="-25000" dirty="0"/>
              <a:t>n</a:t>
            </a:r>
            <a:r>
              <a:rPr lang="en-US" baseline="-25000" dirty="0"/>
              <a:t>+1</a:t>
            </a:r>
            <a:r>
              <a:rPr lang="en-US" dirty="0"/>
              <a:t>X</a:t>
            </a:r>
            <a:r>
              <a:rPr lang="en-US" i="1" baseline="-25000" dirty="0"/>
              <a:t>n</a:t>
            </a:r>
            <a:r>
              <a:rPr lang="en-US" dirty="0"/>
              <a:t>T</a:t>
            </a:r>
            <a:r>
              <a:rPr lang="en-US" i="1" baseline="-25000" dirty="0"/>
              <a:t>x</a:t>
            </a:r>
            <a:r>
              <a:rPr lang="en-US" dirty="0"/>
              <a:t> </a:t>
            </a:r>
          </a:p>
          <a:p>
            <a:pPr lvl="1"/>
            <a:r>
              <a:rPr lang="en-US" dirty="0"/>
              <a:t>M: early transition metal</a:t>
            </a:r>
          </a:p>
          <a:p>
            <a:pPr lvl="1"/>
            <a:r>
              <a:rPr lang="en-US" dirty="0"/>
              <a:t>X: either carbon or nitrogen</a:t>
            </a:r>
          </a:p>
          <a:p>
            <a:pPr lvl="1"/>
            <a:r>
              <a:rPr lang="en-US" dirty="0"/>
              <a:t>T: functional group</a:t>
            </a:r>
          </a:p>
          <a:p>
            <a:pPr lvl="1"/>
            <a:r>
              <a:rPr lang="en-US" i="1" dirty="0"/>
              <a:t>n</a:t>
            </a:r>
            <a:r>
              <a:rPr lang="en-US" dirty="0"/>
              <a:t> is between 1 to 4</a:t>
            </a:r>
          </a:p>
          <a:p>
            <a:r>
              <a:rPr lang="en-US" dirty="0"/>
              <a:t>Tunable properties based on a variety of surface terminations and chemical compositions</a:t>
            </a:r>
          </a:p>
        </p:txBody>
      </p:sp>
      <p:sp>
        <p:nvSpPr>
          <p:cNvPr id="4" name="Slide Number Placeholder 3"/>
          <p:cNvSpPr>
            <a:spLocks noGrp="1"/>
          </p:cNvSpPr>
          <p:nvPr>
            <p:ph type="sldNum" sz="quarter" idx="4"/>
          </p:nvPr>
        </p:nvSpPr>
        <p:spPr>
          <a:xfrm>
            <a:off x="0" y="6538912"/>
            <a:ext cx="2743200" cy="365125"/>
          </a:xfrm>
        </p:spPr>
        <p:txBody>
          <a:bodyPr/>
          <a:lstStyle/>
          <a:p>
            <a:fld id="{9816079B-215B-40E8-8C88-853A32E0724E}" type="slidenum">
              <a:rPr lang="en-US" smtClean="0"/>
              <a:pPr/>
              <a:t>7</a:t>
            </a:fld>
            <a:endParaRPr lang="en-US" dirty="0"/>
          </a:p>
        </p:txBody>
      </p:sp>
      <p:sp>
        <p:nvSpPr>
          <p:cNvPr id="7" name="TextBox 6"/>
          <p:cNvSpPr txBox="1"/>
          <p:nvPr/>
        </p:nvSpPr>
        <p:spPr>
          <a:xfrm>
            <a:off x="838200" y="6341874"/>
            <a:ext cx="10636857" cy="523220"/>
          </a:xfrm>
          <a:prstGeom prst="rect">
            <a:avLst/>
          </a:prstGeom>
          <a:noFill/>
        </p:spPr>
        <p:txBody>
          <a:bodyPr wrap="square" rtlCol="0">
            <a:spAutoFit/>
          </a:bodyPr>
          <a:lstStyle/>
          <a:p>
            <a:r>
              <a:rPr lang="en-US" sz="1400" dirty="0">
                <a:solidFill>
                  <a:schemeClr val="bg1"/>
                </a:solidFill>
              </a:rPr>
              <a:t>M. </a:t>
            </a:r>
            <a:r>
              <a:rPr lang="en-US" sz="1400" dirty="0" err="1">
                <a:solidFill>
                  <a:schemeClr val="bg1"/>
                </a:solidFill>
              </a:rPr>
              <a:t>Naguib</a:t>
            </a:r>
            <a:r>
              <a:rPr lang="en-US" sz="1400" dirty="0">
                <a:solidFill>
                  <a:schemeClr val="bg1"/>
                </a:solidFill>
              </a:rPr>
              <a:t>, </a:t>
            </a:r>
            <a:r>
              <a:rPr lang="en-US" sz="1400" i="1" dirty="0">
                <a:solidFill>
                  <a:schemeClr val="bg1"/>
                </a:solidFill>
              </a:rPr>
              <a:t>et al</a:t>
            </a:r>
            <a:r>
              <a:rPr lang="en-US" sz="1400" dirty="0">
                <a:solidFill>
                  <a:schemeClr val="bg1"/>
                </a:solidFill>
              </a:rPr>
              <a:t>. Advanced Materials, 26.7 (2014): 992-1005.</a:t>
            </a:r>
          </a:p>
          <a:p>
            <a:endParaRPr lang="en-US" sz="1400" dirty="0">
              <a:solidFill>
                <a:schemeClr val="bg1"/>
              </a:solidFill>
            </a:endParaRPr>
          </a:p>
        </p:txBody>
      </p:sp>
      <p:pic>
        <p:nvPicPr>
          <p:cNvPr id="1026" name="Picture 2" descr="http://manu56.magtech.com.cn/progchem/fileup/PIC/2018072615075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8687" y="1855599"/>
            <a:ext cx="3359575" cy="314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170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6F77B-494F-41C2-B372-C14C8693706D}"/>
              </a:ext>
            </a:extLst>
          </p:cNvPr>
          <p:cNvSpPr>
            <a:spLocks noGrp="1"/>
          </p:cNvSpPr>
          <p:nvPr>
            <p:ph type="title"/>
          </p:nvPr>
        </p:nvSpPr>
        <p:spPr/>
        <p:txBody>
          <a:bodyPr/>
          <a:lstStyle/>
          <a:p>
            <a:r>
              <a:rPr lang="en-US" dirty="0"/>
              <a:t>Why MXenes?</a:t>
            </a:r>
          </a:p>
        </p:txBody>
      </p:sp>
      <p:sp>
        <p:nvSpPr>
          <p:cNvPr id="5" name="Content Placeholder 4">
            <a:extLst>
              <a:ext uri="{FF2B5EF4-FFF2-40B4-BE49-F238E27FC236}">
                <a16:creationId xmlns:a16="http://schemas.microsoft.com/office/drawing/2014/main" id="{EB3B84E9-E62C-4775-988B-45FFD4EA2F3D}"/>
              </a:ext>
            </a:extLst>
          </p:cNvPr>
          <p:cNvSpPr>
            <a:spLocks noGrp="1"/>
          </p:cNvSpPr>
          <p:nvPr>
            <p:ph sz="half" idx="1"/>
          </p:nvPr>
        </p:nvSpPr>
        <p:spPr/>
        <p:txBody>
          <a:bodyPr/>
          <a:lstStyle/>
          <a:p>
            <a:r>
              <a:rPr lang="en-US" dirty="0"/>
              <a:t>High electronic conductivity</a:t>
            </a:r>
          </a:p>
          <a:p>
            <a:r>
              <a:rPr lang="en-US" dirty="0"/>
              <a:t>Hydrophilic surface</a:t>
            </a:r>
          </a:p>
          <a:p>
            <a:r>
              <a:rPr lang="en-US" dirty="0"/>
              <a:t>Low cost</a:t>
            </a:r>
          </a:p>
          <a:p>
            <a:r>
              <a:rPr lang="en-US" dirty="0"/>
              <a:t>Facile synthesis methods</a:t>
            </a:r>
          </a:p>
          <a:p>
            <a:r>
              <a:rPr lang="en-US" dirty="0"/>
              <a:t>Tunable properties</a:t>
            </a:r>
          </a:p>
          <a:p>
            <a:pPr lvl="1"/>
            <a:r>
              <a:rPr lang="en-US" dirty="0"/>
              <a:t>Work function</a:t>
            </a:r>
          </a:p>
          <a:p>
            <a:pPr lvl="1"/>
            <a:r>
              <a:rPr lang="en-US" dirty="0"/>
              <a:t>Band structure</a:t>
            </a:r>
          </a:p>
          <a:p>
            <a:endParaRPr lang="en-US" dirty="0"/>
          </a:p>
          <a:p>
            <a:endParaRPr lang="en-US" dirty="0"/>
          </a:p>
        </p:txBody>
      </p:sp>
      <p:sp>
        <p:nvSpPr>
          <p:cNvPr id="4" name="Slide Number Placeholder 3">
            <a:extLst>
              <a:ext uri="{FF2B5EF4-FFF2-40B4-BE49-F238E27FC236}">
                <a16:creationId xmlns:a16="http://schemas.microsoft.com/office/drawing/2014/main" id="{2AA556FB-11A1-4F56-BB39-8FAB54BD1204}"/>
              </a:ext>
            </a:extLst>
          </p:cNvPr>
          <p:cNvSpPr>
            <a:spLocks noGrp="1"/>
          </p:cNvSpPr>
          <p:nvPr>
            <p:ph type="sldNum" sz="quarter" idx="4"/>
          </p:nvPr>
        </p:nvSpPr>
        <p:spPr/>
        <p:txBody>
          <a:bodyPr/>
          <a:lstStyle/>
          <a:p>
            <a:fld id="{89DD4454-6EC2-4918-ABCB-88DD3CCA5411}" type="slidenum">
              <a:rPr lang="en-US" smtClean="0"/>
              <a:pPr/>
              <a:t>8</a:t>
            </a:fld>
            <a:endParaRPr lang="en-US"/>
          </a:p>
        </p:txBody>
      </p:sp>
      <p:pic>
        <p:nvPicPr>
          <p:cNvPr id="7" name="Content Placeholder 6" descr="Beyond Gold: Spin‐Coated Ti3C2‐Based MXene Photodetectors ...">
            <a:extLst>
              <a:ext uri="{FF2B5EF4-FFF2-40B4-BE49-F238E27FC236}">
                <a16:creationId xmlns:a16="http://schemas.microsoft.com/office/drawing/2014/main" id="{CC7696C1-6BE8-4946-9812-0905B07993D4}"/>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44899" y="2137547"/>
            <a:ext cx="4128623" cy="3248491"/>
          </a:xfrm>
          <a:prstGeom prst="rect">
            <a:avLst/>
          </a:prstGeom>
          <a:noFill/>
          <a:ln>
            <a:noFill/>
          </a:ln>
        </p:spPr>
      </p:pic>
      <p:sp>
        <p:nvSpPr>
          <p:cNvPr id="8" name="TextBox 7">
            <a:extLst>
              <a:ext uri="{FF2B5EF4-FFF2-40B4-BE49-F238E27FC236}">
                <a16:creationId xmlns:a16="http://schemas.microsoft.com/office/drawing/2014/main" id="{0AAC1734-9A15-47A2-8B36-F7F9B1A0AB3C}"/>
              </a:ext>
            </a:extLst>
          </p:cNvPr>
          <p:cNvSpPr txBox="1"/>
          <p:nvPr/>
        </p:nvSpPr>
        <p:spPr>
          <a:xfrm>
            <a:off x="838200" y="6338986"/>
            <a:ext cx="10636857" cy="307777"/>
          </a:xfrm>
          <a:prstGeom prst="rect">
            <a:avLst/>
          </a:prstGeom>
          <a:noFill/>
        </p:spPr>
        <p:txBody>
          <a:bodyPr wrap="square" rtlCol="0">
            <a:spAutoFit/>
          </a:bodyPr>
          <a:lstStyle/>
          <a:p>
            <a:r>
              <a:rPr lang="en-US" sz="1400" dirty="0" err="1">
                <a:solidFill>
                  <a:schemeClr val="bg1"/>
                </a:solidFill>
              </a:rPr>
              <a:t>Montazeri</a:t>
            </a:r>
            <a:r>
              <a:rPr lang="en-US" sz="1400" dirty="0">
                <a:solidFill>
                  <a:schemeClr val="bg1"/>
                </a:solidFill>
              </a:rPr>
              <a:t>, K. </a:t>
            </a:r>
            <a:r>
              <a:rPr lang="en-US" sz="1400" i="1" dirty="0">
                <a:solidFill>
                  <a:schemeClr val="bg1"/>
                </a:solidFill>
              </a:rPr>
              <a:t>et al.</a:t>
            </a:r>
            <a:r>
              <a:rPr lang="en-US" sz="1400" dirty="0">
                <a:solidFill>
                  <a:schemeClr val="bg1"/>
                </a:solidFill>
              </a:rPr>
              <a:t> </a:t>
            </a:r>
            <a:r>
              <a:rPr lang="en-US" sz="1400" i="1" dirty="0">
                <a:solidFill>
                  <a:schemeClr val="bg1"/>
                </a:solidFill>
              </a:rPr>
              <a:t>Adv. Mater.</a:t>
            </a:r>
            <a:r>
              <a:rPr lang="en-US" sz="1400" dirty="0">
                <a:solidFill>
                  <a:schemeClr val="bg1"/>
                </a:solidFill>
              </a:rPr>
              <a:t> </a:t>
            </a:r>
            <a:r>
              <a:rPr lang="en-US" sz="1400" b="1" dirty="0">
                <a:solidFill>
                  <a:schemeClr val="bg1"/>
                </a:solidFill>
              </a:rPr>
              <a:t>31</a:t>
            </a:r>
            <a:r>
              <a:rPr lang="en-US" sz="1400" dirty="0">
                <a:solidFill>
                  <a:schemeClr val="bg1"/>
                </a:solidFill>
              </a:rPr>
              <a:t>, 1–9 (2019).</a:t>
            </a:r>
          </a:p>
        </p:txBody>
      </p:sp>
    </p:spTree>
    <p:extLst>
      <p:ext uri="{BB962C8B-B14F-4D97-AF65-F5344CB8AC3E}">
        <p14:creationId xmlns:p14="http://schemas.microsoft.com/office/powerpoint/2010/main" val="914334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Ti</a:t>
            </a:r>
            <a:r>
              <a:rPr lang="en-US" baseline="-25000" dirty="0"/>
              <a:t>3</a:t>
            </a:r>
            <a:r>
              <a:rPr lang="en-US" dirty="0"/>
              <a:t>C</a:t>
            </a:r>
            <a:r>
              <a:rPr lang="en-US" baseline="-25000" dirty="0"/>
              <a:t>2</a:t>
            </a:r>
            <a:r>
              <a:rPr lang="en-US" dirty="0"/>
              <a:t>T</a:t>
            </a:r>
            <a:r>
              <a:rPr lang="en-US" i="1" baseline="-25000" dirty="0"/>
              <a:t>x</a:t>
            </a:r>
            <a:r>
              <a:rPr lang="en-US" baseline="-25000" dirty="0"/>
              <a:t> </a:t>
            </a:r>
            <a:r>
              <a:rPr lang="en-US" dirty="0"/>
              <a:t>and Mo</a:t>
            </a:r>
            <a:r>
              <a:rPr lang="en-US" baseline="-25000" dirty="0"/>
              <a:t>2</a:t>
            </a:r>
            <a:r>
              <a:rPr lang="en-US" dirty="0"/>
              <a:t>TiC</a:t>
            </a:r>
            <a:r>
              <a:rPr lang="en-US" baseline="-25000" dirty="0"/>
              <a:t>2</a:t>
            </a:r>
            <a:r>
              <a:rPr lang="en-US" dirty="0"/>
              <a:t>T</a:t>
            </a:r>
            <a:r>
              <a:rPr lang="en-US" i="1" baseline="-25000" dirty="0"/>
              <a:t>x</a:t>
            </a:r>
            <a:r>
              <a:rPr lang="en-US" dirty="0"/>
              <a:t>?</a:t>
            </a:r>
          </a:p>
        </p:txBody>
      </p:sp>
      <p:sp>
        <p:nvSpPr>
          <p:cNvPr id="3" name="Content Placeholder 2"/>
          <p:cNvSpPr>
            <a:spLocks noGrp="1"/>
          </p:cNvSpPr>
          <p:nvPr>
            <p:ph idx="1"/>
          </p:nvPr>
        </p:nvSpPr>
        <p:spPr/>
        <p:txBody>
          <a:bodyPr/>
          <a:lstStyle/>
          <a:p>
            <a:r>
              <a:rPr lang="en-US" dirty="0"/>
              <a:t>Ti</a:t>
            </a:r>
            <a:r>
              <a:rPr lang="en-US" baseline="-25000" dirty="0"/>
              <a:t>3</a:t>
            </a:r>
            <a:r>
              <a:rPr lang="en-US" dirty="0"/>
              <a:t>C</a:t>
            </a:r>
            <a:r>
              <a:rPr lang="en-US" baseline="-25000" dirty="0"/>
              <a:t>2</a:t>
            </a:r>
            <a:r>
              <a:rPr lang="en-US" dirty="0"/>
              <a:t>T</a:t>
            </a:r>
            <a:r>
              <a:rPr lang="en-US" i="1" baseline="-25000" dirty="0"/>
              <a:t>x</a:t>
            </a:r>
            <a:r>
              <a:rPr lang="en-US" dirty="0"/>
              <a:t> is heavily studied, but Mo</a:t>
            </a:r>
            <a:r>
              <a:rPr lang="en-US" baseline="-25000" dirty="0"/>
              <a:t>2</a:t>
            </a:r>
            <a:r>
              <a:rPr lang="en-US" dirty="0"/>
              <a:t>TiC</a:t>
            </a:r>
            <a:r>
              <a:rPr lang="en-US" baseline="-25000" dirty="0"/>
              <a:t>2</a:t>
            </a:r>
            <a:r>
              <a:rPr lang="en-US" dirty="0"/>
              <a:t>T</a:t>
            </a:r>
            <a:r>
              <a:rPr lang="en-US" i="1" baseline="-25000" dirty="0"/>
              <a:t>x</a:t>
            </a:r>
            <a:r>
              <a:rPr lang="en-US" dirty="0"/>
              <a:t> is not</a:t>
            </a:r>
          </a:p>
          <a:p>
            <a:r>
              <a:rPr lang="en-US" dirty="0"/>
              <a:t>Will the same testing method apply to both materials? </a:t>
            </a:r>
          </a:p>
          <a:p>
            <a:r>
              <a:rPr lang="en-US" dirty="0"/>
              <a:t>Mo</a:t>
            </a:r>
            <a:r>
              <a:rPr lang="en-US" baseline="-25000" dirty="0"/>
              <a:t>2</a:t>
            </a:r>
            <a:r>
              <a:rPr lang="en-US" dirty="0"/>
              <a:t>TiC</a:t>
            </a:r>
            <a:r>
              <a:rPr lang="en-US" baseline="-25000" dirty="0"/>
              <a:t>2</a:t>
            </a:r>
            <a:r>
              <a:rPr lang="en-US" dirty="0"/>
              <a:t>T</a:t>
            </a:r>
            <a:r>
              <a:rPr lang="en-US" i="1" baseline="-25000" dirty="0"/>
              <a:t>x</a:t>
            </a:r>
            <a:r>
              <a:rPr lang="en-US" dirty="0"/>
              <a:t> is semiconductor-like, can this be verified using this test method?</a:t>
            </a:r>
          </a:p>
          <a:p>
            <a:endParaRPr lang="en-US" dirty="0"/>
          </a:p>
        </p:txBody>
      </p:sp>
      <p:sp>
        <p:nvSpPr>
          <p:cNvPr id="4" name="Slide Number Placeholder 3"/>
          <p:cNvSpPr>
            <a:spLocks noGrp="1"/>
          </p:cNvSpPr>
          <p:nvPr>
            <p:ph type="sldNum" sz="quarter" idx="4"/>
          </p:nvPr>
        </p:nvSpPr>
        <p:spPr>
          <a:xfrm>
            <a:off x="0" y="6538912"/>
            <a:ext cx="2743200" cy="365125"/>
          </a:xfrm>
        </p:spPr>
        <p:txBody>
          <a:bodyPr/>
          <a:lstStyle/>
          <a:p>
            <a:fld id="{9816079B-215B-40E8-8C88-853A32E0724E}" type="slidenum">
              <a:rPr lang="en-US" smtClean="0"/>
              <a:pPr/>
              <a:t>9</a:t>
            </a:fld>
            <a:endParaRPr lang="en-US" dirty="0"/>
          </a:p>
        </p:txBody>
      </p:sp>
      <p:pic>
        <p:nvPicPr>
          <p:cNvPr id="2050" name="Picture 2" descr="Graphical abstract: Control of electronic properties of 2D carbides (MXenes) by manipulating their transition metal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137" y="4121307"/>
            <a:ext cx="5063725" cy="18754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99137" y="6311900"/>
            <a:ext cx="4259499" cy="307777"/>
          </a:xfrm>
          <a:prstGeom prst="rect">
            <a:avLst/>
          </a:prstGeom>
        </p:spPr>
        <p:txBody>
          <a:bodyPr wrap="none">
            <a:spAutoFit/>
          </a:bodyPr>
          <a:lstStyle/>
          <a:p>
            <a:r>
              <a:rPr lang="en-US" sz="1400" dirty="0">
                <a:solidFill>
                  <a:schemeClr val="bg1"/>
                </a:solidFill>
                <a:cs typeface="Arial" panose="020B0604020202020204" pitchFamily="34" charset="0"/>
              </a:rPr>
              <a:t>B. </a:t>
            </a:r>
            <a:r>
              <a:rPr lang="en-US" sz="1400" dirty="0" err="1">
                <a:solidFill>
                  <a:schemeClr val="bg1"/>
                </a:solidFill>
                <a:cs typeface="Arial" panose="020B0604020202020204" pitchFamily="34" charset="0"/>
              </a:rPr>
              <a:t>Anasori</a:t>
            </a:r>
            <a:r>
              <a:rPr lang="en-US" sz="1400" dirty="0">
                <a:solidFill>
                  <a:schemeClr val="bg1"/>
                </a:solidFill>
                <a:cs typeface="Arial" panose="020B0604020202020204" pitchFamily="34" charset="0"/>
              </a:rPr>
              <a:t>. </a:t>
            </a:r>
            <a:r>
              <a:rPr lang="en-US" sz="1400" i="1" dirty="0">
                <a:solidFill>
                  <a:schemeClr val="bg1"/>
                </a:solidFill>
                <a:cs typeface="Arial" panose="020B0604020202020204" pitchFamily="34" charset="0"/>
              </a:rPr>
              <a:t>et al</a:t>
            </a:r>
            <a:r>
              <a:rPr lang="en-US" sz="1400" dirty="0">
                <a:solidFill>
                  <a:schemeClr val="bg1"/>
                </a:solidFill>
                <a:cs typeface="Arial" panose="020B0604020202020204" pitchFamily="34" charset="0"/>
              </a:rPr>
              <a:t>. </a:t>
            </a:r>
            <a:r>
              <a:rPr lang="en-US" sz="1400" i="1" dirty="0">
                <a:solidFill>
                  <a:schemeClr val="bg1"/>
                </a:solidFill>
                <a:cs typeface="Arial" panose="020B0604020202020204" pitchFamily="34" charset="0"/>
              </a:rPr>
              <a:t>Nanoscale Horizons, </a:t>
            </a:r>
            <a:r>
              <a:rPr lang="en-US" sz="1400" dirty="0">
                <a:solidFill>
                  <a:schemeClr val="bg1"/>
                </a:solidFill>
                <a:cs typeface="Arial" panose="020B0604020202020204" pitchFamily="34" charset="0"/>
              </a:rPr>
              <a:t>1 (2016): 227-234 </a:t>
            </a:r>
          </a:p>
        </p:txBody>
      </p:sp>
    </p:spTree>
    <p:extLst>
      <p:ext uri="{BB962C8B-B14F-4D97-AF65-F5344CB8AC3E}">
        <p14:creationId xmlns:p14="http://schemas.microsoft.com/office/powerpoint/2010/main" val="4179558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1508</TotalTime>
  <Words>2727</Words>
  <Application>Microsoft Office PowerPoint</Application>
  <PresentationFormat>Widescreen</PresentationFormat>
  <Paragraphs>384</Paragraphs>
  <Slides>41</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Optimization of Photodetection Analysis for MXene Thin Films</vt:lpstr>
      <vt:lpstr>Photodetectors</vt:lpstr>
      <vt:lpstr>Mechanisms for Photodetection</vt:lpstr>
      <vt:lpstr>Photodetector Structures</vt:lpstr>
      <vt:lpstr>Contacts</vt:lpstr>
      <vt:lpstr>2D Materials for Photodetection</vt:lpstr>
      <vt:lpstr>Introduction to MXenes</vt:lpstr>
      <vt:lpstr>Why MXenes?</vt:lpstr>
      <vt:lpstr>Why Ti3C2Tx and Mo2TiC2Tx?</vt:lpstr>
      <vt:lpstr>Photoresponse Influences</vt:lpstr>
      <vt:lpstr>Interflake Interactions for 2D Materials</vt:lpstr>
      <vt:lpstr>Photoresponse Characteristics</vt:lpstr>
      <vt:lpstr>Objectives</vt:lpstr>
      <vt:lpstr>Substrate Types</vt:lpstr>
      <vt:lpstr>Contact Method</vt:lpstr>
      <vt:lpstr>16 μm Free-standing Film of Mo2TiC2Tx</vt:lpstr>
      <vt:lpstr>Spray Coating of Ti3C2Tx and Mo2TiC2Tx </vt:lpstr>
      <vt:lpstr>Test Environment with and without Mask</vt:lpstr>
      <vt:lpstr>Optoelectronic Characterization</vt:lpstr>
      <vt:lpstr>Data Analysis and Manipulation</vt:lpstr>
      <vt:lpstr>Measuring the Photoresponse of  Ti3C2Tx and Mo2TiC2Tx </vt:lpstr>
      <vt:lpstr>Mask Improves Response of 300 Ω Ti3C2Tx with Ag</vt:lpstr>
      <vt:lpstr>Exposure to Air Increases Resistance of Ti3C2Tx </vt:lpstr>
      <vt:lpstr>Air also Destabilizes R0 ~ 3,000 Ω Mo2TiC2Tx</vt:lpstr>
      <vt:lpstr>Ti3C2Tx on Glass Slides with Ag-Cu Contact Experiences Switch in Photoconductivity</vt:lpstr>
      <vt:lpstr>Ag-FTO Contact Influence on Ti3C2Tx Lacks Consistency</vt:lpstr>
      <vt:lpstr>Ag-FTO Contact Switches Photoconductivity of Ti3C2Tx</vt:lpstr>
      <vt:lpstr>Ti3C2Tx Experiences Switch in Photoconductivity upon Ag Contact Application</vt:lpstr>
      <vt:lpstr>Mo2TiC2Tx on Glass Slides with Ag-Cu Contact Exhibits Positive Photoconductivity</vt:lpstr>
      <vt:lpstr>Thinner Mo2TiC2Tx on Glass Slides Exhibit Gradual Positive Photoconductivity</vt:lpstr>
      <vt:lpstr>Mo2TiC2Tx on Glass Slides Exhibit Consistent Positive Photoconductivity</vt:lpstr>
      <vt:lpstr>Ag Contact does not Significantly Influence Photoresponse of Mo2TiC2Tx on FTO</vt:lpstr>
      <vt:lpstr>Thin Mo2TiC2Tx Films on FTO Exhibit Consistent Positive Photoconductivity</vt:lpstr>
      <vt:lpstr>Contact Method Determines Measured Photoconductivity of Mo2TiC2Tx</vt:lpstr>
      <vt:lpstr>Mo2TiC2Tx Experiences Larger Change in Resistance than Ti3C2Tx</vt:lpstr>
      <vt:lpstr>Mo2TiC2Tx Shows Increase in Resistance Change with Decreasing Thickness</vt:lpstr>
      <vt:lpstr>Ti3C2Tx Photoresponse Lacks Trend with Decreasing Thickness</vt:lpstr>
      <vt:lpstr>Conclusions</vt:lpstr>
      <vt:lpstr>Future Work</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Optimization of Photodetection Analysis for MXene Thin Films</dc:title>
  <dc:creator>Kristine Loh</dc:creator>
  <cp:lastModifiedBy>Kristine Loh</cp:lastModifiedBy>
  <cp:revision>45</cp:revision>
  <dcterms:created xsi:type="dcterms:W3CDTF">2020-05-14T02:08:38Z</dcterms:created>
  <dcterms:modified xsi:type="dcterms:W3CDTF">2020-05-21T18:53:09Z</dcterms:modified>
</cp:coreProperties>
</file>